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333" r:id="rId6"/>
    <p:sldId id="261" r:id="rId7"/>
    <p:sldId id="263" r:id="rId8"/>
    <p:sldId id="362" r:id="rId9"/>
    <p:sldId id="311" r:id="rId10"/>
    <p:sldId id="396" r:id="rId11"/>
    <p:sldId id="397" r:id="rId12"/>
    <p:sldId id="398" r:id="rId13"/>
    <p:sldId id="399" r:id="rId14"/>
    <p:sldId id="400" r:id="rId15"/>
    <p:sldId id="401" r:id="rId16"/>
    <p:sldId id="364" r:id="rId17"/>
    <p:sldId id="264" r:id="rId18"/>
    <p:sldId id="351" r:id="rId19"/>
    <p:sldId id="365" r:id="rId20"/>
    <p:sldId id="366" r:id="rId21"/>
    <p:sldId id="379" r:id="rId22"/>
    <p:sldId id="380" r:id="rId23"/>
    <p:sldId id="381" r:id="rId24"/>
    <p:sldId id="382" r:id="rId25"/>
    <p:sldId id="383" r:id="rId26"/>
    <p:sldId id="384" r:id="rId27"/>
    <p:sldId id="385" r:id="rId28"/>
    <p:sldId id="367" r:id="rId29"/>
    <p:sldId id="395" r:id="rId30"/>
    <p:sldId id="368" r:id="rId31"/>
    <p:sldId id="378" r:id="rId32"/>
    <p:sldId id="386" r:id="rId33"/>
    <p:sldId id="387" r:id="rId34"/>
    <p:sldId id="392" r:id="rId35"/>
    <p:sldId id="393" r:id="rId36"/>
    <p:sldId id="270" r:id="rId37"/>
    <p:sldId id="271" r:id="rId38"/>
    <p:sldId id="272" r:id="rId39"/>
    <p:sldId id="334" r:id="rId40"/>
    <p:sldId id="27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54" autoAdjust="0"/>
    <p:restoredTop sz="99924" autoAdjust="0"/>
  </p:normalViewPr>
  <p:slideViewPr>
    <p:cSldViewPr snapToGrid="0" snapToObjects="1">
      <p:cViewPr varScale="1">
        <p:scale>
          <a:sx n="143" d="100"/>
          <a:sy n="143" d="100"/>
        </p:scale>
        <p:origin x="-80" y="-2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0000"/>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149DF-FBFE-6D4D-BCE9-60899A93DE7D}" type="datetimeFigureOut">
              <a:rPr lang="en-US" smtClean="0"/>
              <a:pPr/>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149DF-FBFE-6D4D-BCE9-60899A93DE7D}"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0149DF-FBFE-6D4D-BCE9-60899A93DE7D}" type="datetimeFigureOut">
              <a:rPr lang="en-US" smtClean="0"/>
              <a:pPr/>
              <a:t>12/11/13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60149DF-FBFE-6D4D-BCE9-60899A93DE7D}" type="datetimeFigureOut">
              <a:rPr lang="en-US" smtClean="0"/>
              <a:pPr/>
              <a:t>12/11/13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149DF-FBFE-6D4D-BCE9-60899A93DE7D}" type="datetimeFigureOut">
              <a:rPr lang="en-US" smtClean="0"/>
              <a:pPr/>
              <a:t>12/11/13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7F6A4-7E4E-B54E-B404-20783B1D1949}" type="slidenum">
              <a:rPr lang="en-US" smtClean="0"/>
              <a:pPr/>
              <a:t>‹#›</a:t>
            </a:fld>
            <a:endParaRPr lang="en-US"/>
          </a:p>
        </p:txBody>
      </p:sp>
      <p:sp useBgFill="1">
        <p:nvSpPr>
          <p:cNvPr id="6" name="Rectangle 5"/>
          <p:cNvSpPr/>
          <p:nvPr userDrawn="1"/>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49DF-FBFE-6D4D-BCE9-60899A93DE7D}"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49DF-FBFE-6D4D-BCE9-60899A93DE7D}" type="datetimeFigureOut">
              <a:rPr lang="en-US" smtClean="0"/>
              <a:pPr/>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Screen Shot 2013-08-06 at 4.54.58 PM.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707" y="0"/>
            <a:ext cx="9200945" cy="1509673"/>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149DF-FBFE-6D4D-BCE9-60899A93DE7D}" type="datetimeFigureOut">
              <a:rPr lang="en-US" smtClean="0"/>
              <a:pPr/>
              <a:t>12/11/13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7F6A4-7E4E-B54E-B404-20783B1D1949}" type="slidenum">
              <a:rPr lang="en-US" smtClean="0"/>
              <a:pPr/>
              <a:t>‹#›</a:t>
            </a:fld>
            <a:endParaRPr lang="en-US"/>
          </a:p>
        </p:txBody>
      </p:sp>
      <p:sp>
        <p:nvSpPr>
          <p:cNvPr id="2" name="Title Placeholder 1"/>
          <p:cNvSpPr>
            <a:spLocks noGrp="1"/>
          </p:cNvSpPr>
          <p:nvPr>
            <p:ph type="title"/>
          </p:nvPr>
        </p:nvSpPr>
        <p:spPr>
          <a:xfrm>
            <a:off x="3630680" y="421022"/>
            <a:ext cx="5056119" cy="1000790"/>
          </a:xfrm>
          <a:prstGeom prst="rect">
            <a:avLst/>
          </a:prstGeom>
        </p:spPr>
        <p:txBody>
          <a:bodyPr vert="horz" lIns="0" tIns="0" rIns="0" bIns="0" rtlCol="0" anchor="t" anchorCtr="0">
            <a:normAutofit/>
          </a:bodyPr>
          <a:lstStyle/>
          <a:p>
            <a:r>
              <a:rPr lang="en-US" dirty="0" smtClean="0"/>
              <a:t>Click to edit Master title style</a:t>
            </a:r>
            <a:endParaRPr lang="en-US" dirty="0"/>
          </a:p>
        </p:txBody>
      </p:sp>
      <p:pic>
        <p:nvPicPr>
          <p:cNvPr id="9" name="Picture 8" descr="DNN_fullcolor_pos.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15200" y="6001512"/>
            <a:ext cx="1828800" cy="8564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cap="none">
          <a:solidFill>
            <a:srgbClr val="FFFFFF"/>
          </a:solidFill>
          <a:effectLst>
            <a:outerShdw blurRad="50800" dist="50800" dir="2700000" algn="tl" rotWithShape="0">
              <a:schemeClr val="tx1"/>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hyperlink" Target="http://www.ChicagoDNN.com" TargetMode="External"/><Relationship Id="rId4" Type="http://schemas.openxmlformats.org/officeDocument/2006/relationships/hyperlink" Target="http://www.DotNetNuke.com" TargetMode="External"/><Relationship Id="rId5" Type="http://schemas.openxmlformats.org/officeDocument/2006/relationships/hyperlink" Target="http://www.LinkedIn.com" TargetMode="External"/><Relationship Id="rId6" Type="http://schemas.openxmlformats.org/officeDocument/2006/relationships/hyperlink" Target="http://www.Facebook.com" TargetMode="External"/><Relationship Id="rId7" Type="http://schemas.openxmlformats.org/officeDocument/2006/relationships/hyperlink" Target="http://www.twitter.com/ChicagoDNN" TargetMode="External"/><Relationship Id="rId8" Type="http://schemas.openxmlformats.org/officeDocument/2006/relationships/hyperlink" Target="http://www.meetup.com/ChicagoDNN" TargetMode="External"/><Relationship Id="rId9" Type="http://schemas.openxmlformats.org/officeDocument/2006/relationships/hyperlink" Target="http://www.plus.google.com" TargetMode="External"/><Relationship Id="rId1" Type="http://schemas.openxmlformats.org/officeDocument/2006/relationships/slideLayout" Target="../slideLayouts/slideLayout2.xml"/><Relationship Id="rId2" Type="http://schemas.openxmlformats.org/officeDocument/2006/relationships/hyperlink" Target="http://www.ChicagoDNN.org" TargetMode="External"/></Relationships>
</file>

<file path=ppt/slides/_rels/slide40.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 Type="http://schemas.openxmlformats.org/officeDocument/2006/relationships/slideLayout" Target="../slideLayouts/slideLayout5.xml"/><Relationship Id="rId2" Type="http://schemas.openxmlformats.org/officeDocument/2006/relationships/hyperlink" Target="http://www.ChicagoDNN.org" TargetMode="External"/><Relationship Id="rId3" Type="http://schemas.openxmlformats.org/officeDocument/2006/relationships/hyperlink" Target="http://www.DotNetNuke.com" TargetMode="External"/><Relationship Id="rId4" Type="http://schemas.openxmlformats.org/officeDocument/2006/relationships/hyperlink" Target="mailto:Don@SprocketWebsites.com" TargetMode="External"/><Relationship Id="rId5" Type="http://schemas.openxmlformats.org/officeDocument/2006/relationships/image" Target="../media/image3.png"/><Relationship Id="rId6" Type="http://schemas.openxmlformats.org/officeDocument/2006/relationships/image" Target="../media/image31.gif"/><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Chicago </a:t>
            </a:r>
            <a:r>
              <a:rPr lang="en-US" smtClean="0"/>
              <a:t>Area DNN Users </a:t>
            </a:r>
            <a:r>
              <a:rPr lang="en-US" dirty="0" smtClean="0"/>
              <a:t>Group</a:t>
            </a:r>
            <a:endParaRPr lang="en-US" dirty="0"/>
          </a:p>
        </p:txBody>
      </p:sp>
      <p:sp>
        <p:nvSpPr>
          <p:cNvPr id="3" name="Subtitle 2"/>
          <p:cNvSpPr>
            <a:spLocks noGrp="1"/>
          </p:cNvSpPr>
          <p:nvPr>
            <p:ph type="subTitle" idx="1"/>
          </p:nvPr>
        </p:nvSpPr>
        <p:spPr>
          <a:xfrm>
            <a:off x="1441756" y="3886199"/>
            <a:ext cx="5904339" cy="2794612"/>
          </a:xfrm>
        </p:spPr>
        <p:txBody>
          <a:bodyPr wrap="square">
            <a:spAutoFit/>
          </a:bodyPr>
          <a:lstStyle/>
          <a:p>
            <a:pPr>
              <a:lnSpc>
                <a:spcPct val="120000"/>
              </a:lnSpc>
              <a:spcBef>
                <a:spcPts val="0"/>
              </a:spcBef>
              <a:spcAft>
                <a:spcPts val="600"/>
              </a:spcAft>
            </a:pPr>
            <a:r>
              <a:rPr lang="en-US" sz="1800" dirty="0" smtClean="0"/>
              <a:t>Thank you to our sponsors!</a:t>
            </a:r>
          </a:p>
          <a:p>
            <a:pPr>
              <a:lnSpc>
                <a:spcPct val="120000"/>
              </a:lnSpc>
              <a:spcBef>
                <a:spcPts val="0"/>
              </a:spcBef>
              <a:spcAft>
                <a:spcPts val="600"/>
              </a:spcAft>
            </a:pPr>
            <a:endParaRPr lang="en-US" sz="1800" dirty="0" smtClean="0"/>
          </a:p>
          <a:p>
            <a:pPr>
              <a:lnSpc>
                <a:spcPct val="120000"/>
              </a:lnSpc>
              <a:spcBef>
                <a:spcPts val="0"/>
              </a:spcBef>
              <a:spcAft>
                <a:spcPts val="600"/>
              </a:spcAft>
            </a:pPr>
            <a:endParaRPr lang="en-US" sz="1800" dirty="0" smtClean="0"/>
          </a:p>
          <a:p>
            <a:pPr marL="304800" indent="-304800">
              <a:lnSpc>
                <a:spcPct val="120000"/>
              </a:lnSpc>
              <a:spcBef>
                <a:spcPts val="0"/>
              </a:spcBef>
              <a:spcAft>
                <a:spcPts val="600"/>
              </a:spcAft>
            </a:pPr>
            <a:r>
              <a:rPr lang="en-US" sz="1800" dirty="0" smtClean="0"/>
              <a:t>For providing web hosting for the CADUG Website </a:t>
            </a:r>
            <a:r>
              <a:rPr lang="en-US" sz="1800" dirty="0"/>
              <a:t> </a:t>
            </a:r>
            <a:r>
              <a:rPr lang="en-US" sz="1800" dirty="0" smtClean="0"/>
              <a:t>                &amp; Pizza and Soda at our face-to-face meetings</a:t>
            </a:r>
          </a:p>
          <a:p>
            <a:pPr marL="304800" indent="-304800">
              <a:lnSpc>
                <a:spcPct val="120000"/>
              </a:lnSpc>
              <a:spcBef>
                <a:spcPts val="0"/>
              </a:spcBef>
              <a:spcAft>
                <a:spcPts val="600"/>
              </a:spcAft>
            </a:pPr>
            <a:r>
              <a:rPr lang="en-US" sz="1800" dirty="0" smtClean="0"/>
              <a:t>They are offering any CADUG member a 50% discount on their first month of </a:t>
            </a:r>
            <a:r>
              <a:rPr lang="en-US" sz="1800" smtClean="0"/>
              <a:t>a new subscription</a:t>
            </a:r>
            <a:endParaRPr lang="en-US" sz="1800" dirty="0" smtClean="0"/>
          </a:p>
        </p:txBody>
      </p:sp>
      <p:pic>
        <p:nvPicPr>
          <p:cNvPr id="4" name="Picture 3"/>
          <p:cNvPicPr>
            <a:picLocks noChangeAspect="1" noChangeArrowheads="1"/>
          </p:cNvPicPr>
          <p:nvPr/>
        </p:nvPicPr>
        <p:blipFill>
          <a:blip r:embed="rId2"/>
          <a:srcRect/>
          <a:stretch>
            <a:fillRect/>
          </a:stretch>
        </p:blipFill>
        <p:spPr bwMode="auto">
          <a:xfrm>
            <a:off x="2597064" y="4497733"/>
            <a:ext cx="3937000" cy="546100"/>
          </a:xfrm>
          <a:prstGeom prst="rect">
            <a:avLst/>
          </a:prstGeom>
          <a:noFill/>
          <a:ln w="12700" cap="rnd">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err="1" smtClean="0"/>
              <a:t>Evoq</a:t>
            </a:r>
            <a:r>
              <a:rPr lang="en-US" dirty="0" smtClean="0"/>
              <a:t> </a:t>
            </a:r>
            <a:r>
              <a:rPr lang="en-US" dirty="0"/>
              <a:t>Content 7.2 and the Benefits of Digital Asset Management (DAM)</a:t>
            </a:r>
          </a:p>
          <a:p>
            <a:pPr lvl="1"/>
            <a:r>
              <a:rPr lang="en-US" dirty="0"/>
              <a:t>Israel Martinez  12/5/2013  0 Comments</a:t>
            </a:r>
          </a:p>
          <a:p>
            <a:pPr lvl="1"/>
            <a:r>
              <a:rPr lang="en-US" dirty="0"/>
              <a:t>DNN product manager Israel Martinez shares details on new Digital Asset Management (DAM) features in </a:t>
            </a:r>
            <a:r>
              <a:rPr lang="en-US" dirty="0" err="1"/>
              <a:t>Evoq</a:t>
            </a:r>
            <a:r>
              <a:rPr lang="en-US" dirty="0"/>
              <a:t> Content </a:t>
            </a:r>
            <a:r>
              <a:rPr lang="en-US" dirty="0" smtClean="0"/>
              <a:t>7.2</a:t>
            </a:r>
            <a:endParaRPr lang="en-US" dirty="0"/>
          </a:p>
        </p:txBody>
      </p:sp>
      <p:sp>
        <p:nvSpPr>
          <p:cNvPr id="2" name="Title 1"/>
          <p:cNvSpPr>
            <a:spLocks noGrp="1"/>
          </p:cNvSpPr>
          <p:nvPr>
            <p:ph type="title"/>
          </p:nvPr>
        </p:nvSpPr>
        <p:spPr/>
        <p:txBody>
          <a:bodyPr>
            <a:normAutofit/>
          </a:bodyPr>
          <a:lstStyle/>
          <a:p>
            <a:r>
              <a:rPr lang="en-US" dirty="0" err="1"/>
              <a:t>Dnn</a:t>
            </a:r>
            <a:r>
              <a:rPr lang="en-US" dirty="0"/>
              <a:t> Corporate Blog</a:t>
            </a:r>
            <a:endParaRPr lang="en-US" dirty="0"/>
          </a:p>
        </p:txBody>
      </p:sp>
    </p:spTree>
    <p:extLst>
      <p:ext uri="{BB962C8B-B14F-4D97-AF65-F5344CB8AC3E}">
        <p14:creationId xmlns:p14="http://schemas.microsoft.com/office/powerpoint/2010/main" val="29004169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smtClean="0"/>
              <a:t>Community </a:t>
            </a:r>
            <a:r>
              <a:rPr lang="en-US" dirty="0"/>
              <a:t>Management Tips: Quotes from The Online Community Playbook</a:t>
            </a:r>
          </a:p>
          <a:p>
            <a:pPr lvl="1"/>
            <a:r>
              <a:rPr lang="en-US" dirty="0"/>
              <a:t>Dennis </a:t>
            </a:r>
            <a:r>
              <a:rPr lang="en-US" dirty="0" err="1"/>
              <a:t>Shiao</a:t>
            </a:r>
            <a:r>
              <a:rPr lang="en-US" dirty="0"/>
              <a:t>  11/26/2013  0 Comments</a:t>
            </a:r>
          </a:p>
          <a:p>
            <a:pPr lvl="1"/>
            <a:r>
              <a:rPr lang="en-US" dirty="0"/>
              <a:t>We share community management tips via quotes from The Online Community Playbook. Read the post for a link to download the playbook.</a:t>
            </a:r>
          </a:p>
        </p:txBody>
      </p:sp>
      <p:sp>
        <p:nvSpPr>
          <p:cNvPr id="2" name="Title 1"/>
          <p:cNvSpPr>
            <a:spLocks noGrp="1"/>
          </p:cNvSpPr>
          <p:nvPr>
            <p:ph type="title"/>
          </p:nvPr>
        </p:nvSpPr>
        <p:spPr/>
        <p:txBody>
          <a:bodyPr>
            <a:normAutofit/>
          </a:bodyPr>
          <a:lstStyle/>
          <a:p>
            <a:r>
              <a:rPr lang="en-US" dirty="0" err="1"/>
              <a:t>Dnn</a:t>
            </a:r>
            <a:r>
              <a:rPr lang="en-US" dirty="0"/>
              <a:t> Corporate Blog</a:t>
            </a:r>
            <a:endParaRPr lang="en-US" dirty="0"/>
          </a:p>
        </p:txBody>
      </p:sp>
    </p:spTree>
    <p:extLst>
      <p:ext uri="{BB962C8B-B14F-4D97-AF65-F5344CB8AC3E}">
        <p14:creationId xmlns:p14="http://schemas.microsoft.com/office/powerpoint/2010/main" val="4924167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smtClean="0"/>
              <a:t>What </a:t>
            </a:r>
            <a:r>
              <a:rPr lang="en-US" dirty="0"/>
              <a:t>Contagious (The Book) Teaches Us about the Growth of Starbucks</a:t>
            </a:r>
          </a:p>
          <a:p>
            <a:pPr lvl="1"/>
            <a:r>
              <a:rPr lang="en-US" dirty="0" err="1"/>
              <a:t>Navin</a:t>
            </a:r>
            <a:r>
              <a:rPr lang="en-US" dirty="0"/>
              <a:t> V </a:t>
            </a:r>
            <a:r>
              <a:rPr lang="en-US" dirty="0" err="1"/>
              <a:t>Nagiah</a:t>
            </a:r>
            <a:r>
              <a:rPr lang="en-US" dirty="0"/>
              <a:t>  11/25/2013  0 Comments</a:t>
            </a:r>
          </a:p>
          <a:p>
            <a:pPr lvl="1"/>
            <a:r>
              <a:rPr lang="en-US" dirty="0" err="1"/>
              <a:t>Navin</a:t>
            </a:r>
            <a:r>
              <a:rPr lang="en-US" dirty="0"/>
              <a:t> </a:t>
            </a:r>
            <a:r>
              <a:rPr lang="en-US" dirty="0" err="1"/>
              <a:t>Nagiah</a:t>
            </a:r>
            <a:r>
              <a:rPr lang="en-US" dirty="0"/>
              <a:t> recently read "Contagious: Why Things Catch On" by Jonah Berger. In this post, he draws lessons from the book to explain the success and growth of Starbucks.</a:t>
            </a:r>
          </a:p>
        </p:txBody>
      </p:sp>
      <p:sp>
        <p:nvSpPr>
          <p:cNvPr id="2" name="Title 1"/>
          <p:cNvSpPr>
            <a:spLocks noGrp="1"/>
          </p:cNvSpPr>
          <p:nvPr>
            <p:ph type="title"/>
          </p:nvPr>
        </p:nvSpPr>
        <p:spPr/>
        <p:txBody>
          <a:bodyPr>
            <a:normAutofit/>
          </a:bodyPr>
          <a:lstStyle/>
          <a:p>
            <a:r>
              <a:rPr lang="en-US" dirty="0" err="1"/>
              <a:t>Dnn</a:t>
            </a:r>
            <a:r>
              <a:rPr lang="en-US" dirty="0"/>
              <a:t> Corporate Blog</a:t>
            </a:r>
            <a:endParaRPr lang="en-US" dirty="0"/>
          </a:p>
        </p:txBody>
      </p:sp>
    </p:spTree>
    <p:extLst>
      <p:ext uri="{BB962C8B-B14F-4D97-AF65-F5344CB8AC3E}">
        <p14:creationId xmlns:p14="http://schemas.microsoft.com/office/powerpoint/2010/main" val="39709783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smtClean="0"/>
              <a:t>What </a:t>
            </a:r>
            <a:r>
              <a:rPr lang="en-US" dirty="0"/>
              <a:t>a Ride: Reflections on My First Year at DNN</a:t>
            </a:r>
          </a:p>
          <a:p>
            <a:pPr lvl="1"/>
            <a:r>
              <a:rPr lang="en-US" dirty="0"/>
              <a:t>Clint Patterson  11/21/2013  5 Comments</a:t>
            </a:r>
          </a:p>
          <a:p>
            <a:pPr lvl="1"/>
            <a:r>
              <a:rPr lang="en-US" dirty="0"/>
              <a:t>Clint Patterson gives you a look at DNN's culture by documenting his first year with the organization. Read further to understand why Clint feels he hasn't worked a day.</a:t>
            </a:r>
          </a:p>
        </p:txBody>
      </p:sp>
      <p:sp>
        <p:nvSpPr>
          <p:cNvPr id="2" name="Title 1"/>
          <p:cNvSpPr>
            <a:spLocks noGrp="1"/>
          </p:cNvSpPr>
          <p:nvPr>
            <p:ph type="title"/>
          </p:nvPr>
        </p:nvSpPr>
        <p:spPr/>
        <p:txBody>
          <a:bodyPr>
            <a:normAutofit/>
          </a:bodyPr>
          <a:lstStyle/>
          <a:p>
            <a:r>
              <a:rPr lang="en-US" dirty="0" err="1"/>
              <a:t>Dnn</a:t>
            </a:r>
            <a:r>
              <a:rPr lang="en-US" dirty="0"/>
              <a:t> Corporate Blog</a:t>
            </a:r>
            <a:endParaRPr lang="en-US" dirty="0"/>
          </a:p>
        </p:txBody>
      </p:sp>
    </p:spTree>
    <p:extLst>
      <p:ext uri="{BB962C8B-B14F-4D97-AF65-F5344CB8AC3E}">
        <p14:creationId xmlns:p14="http://schemas.microsoft.com/office/powerpoint/2010/main" val="8612545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smtClean="0"/>
              <a:t>10 </a:t>
            </a:r>
            <a:r>
              <a:rPr lang="en-US" dirty="0"/>
              <a:t>Steps to Building The Ultimate Online Community</a:t>
            </a:r>
          </a:p>
          <a:p>
            <a:pPr lvl="1"/>
            <a:r>
              <a:rPr lang="en-US" dirty="0"/>
              <a:t>Scott </a:t>
            </a:r>
            <a:r>
              <a:rPr lang="en-US" dirty="0" err="1"/>
              <a:t>Albro</a:t>
            </a:r>
            <a:r>
              <a:rPr lang="en-US" dirty="0"/>
              <a:t>  11/20/2013  0 Comments</a:t>
            </a:r>
          </a:p>
          <a:p>
            <a:pPr lvl="1"/>
            <a:r>
              <a:rPr lang="en-US" dirty="0"/>
              <a:t>Scott </a:t>
            </a:r>
            <a:r>
              <a:rPr lang="en-US" dirty="0" err="1"/>
              <a:t>Albro</a:t>
            </a:r>
            <a:r>
              <a:rPr lang="en-US" dirty="0"/>
              <a:t> provides a ten step plan to building the ultimate online community.</a:t>
            </a:r>
          </a:p>
        </p:txBody>
      </p:sp>
      <p:sp>
        <p:nvSpPr>
          <p:cNvPr id="2" name="Title 1"/>
          <p:cNvSpPr>
            <a:spLocks noGrp="1"/>
          </p:cNvSpPr>
          <p:nvPr>
            <p:ph type="title"/>
          </p:nvPr>
        </p:nvSpPr>
        <p:spPr/>
        <p:txBody>
          <a:bodyPr>
            <a:normAutofit/>
          </a:bodyPr>
          <a:lstStyle/>
          <a:p>
            <a:r>
              <a:rPr lang="en-US" dirty="0" err="1"/>
              <a:t>Dnn</a:t>
            </a:r>
            <a:r>
              <a:rPr lang="en-US" dirty="0"/>
              <a:t> Corporate Blog</a:t>
            </a:r>
            <a:endParaRPr lang="en-US" dirty="0"/>
          </a:p>
        </p:txBody>
      </p:sp>
    </p:spTree>
    <p:extLst>
      <p:ext uri="{BB962C8B-B14F-4D97-AF65-F5344CB8AC3E}">
        <p14:creationId xmlns:p14="http://schemas.microsoft.com/office/powerpoint/2010/main" val="41775429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a:bodyPr>
          <a:lstStyle/>
          <a:p>
            <a:r>
              <a:rPr lang="en-US" dirty="0" smtClean="0"/>
              <a:t>Improve </a:t>
            </a:r>
            <a:r>
              <a:rPr lang="en-US" dirty="0"/>
              <a:t>Your </a:t>
            </a:r>
            <a:r>
              <a:rPr lang="en-US" dirty="0" err="1"/>
              <a:t>SlideShare</a:t>
            </a:r>
            <a:r>
              <a:rPr lang="en-US" dirty="0"/>
              <a:t> Marketing with These 10 Fun Facts</a:t>
            </a:r>
          </a:p>
          <a:p>
            <a:pPr lvl="1"/>
            <a:r>
              <a:rPr lang="en-US" dirty="0"/>
              <a:t>Dennis </a:t>
            </a:r>
            <a:r>
              <a:rPr lang="en-US" dirty="0" err="1"/>
              <a:t>Shiao</a:t>
            </a:r>
            <a:r>
              <a:rPr lang="en-US" dirty="0"/>
              <a:t>  11/15/2013  0 Comments</a:t>
            </a:r>
          </a:p>
          <a:p>
            <a:pPr lvl="1"/>
            <a:r>
              <a:rPr lang="en-US" dirty="0"/>
              <a:t>Read these ten fun facts about </a:t>
            </a:r>
            <a:r>
              <a:rPr lang="en-US" dirty="0" err="1"/>
              <a:t>SlideShare</a:t>
            </a:r>
            <a:r>
              <a:rPr lang="en-US" dirty="0"/>
              <a:t>, then apply them to become a more effective </a:t>
            </a:r>
            <a:r>
              <a:rPr lang="en-US" dirty="0" err="1"/>
              <a:t>SlideShare</a:t>
            </a:r>
            <a:r>
              <a:rPr lang="en-US" dirty="0"/>
              <a:t> marketer.</a:t>
            </a:r>
          </a:p>
        </p:txBody>
      </p:sp>
      <p:sp>
        <p:nvSpPr>
          <p:cNvPr id="2" name="Title 1"/>
          <p:cNvSpPr>
            <a:spLocks noGrp="1"/>
          </p:cNvSpPr>
          <p:nvPr>
            <p:ph type="title"/>
          </p:nvPr>
        </p:nvSpPr>
        <p:spPr/>
        <p:txBody>
          <a:bodyPr>
            <a:normAutofit/>
          </a:bodyPr>
          <a:lstStyle/>
          <a:p>
            <a:r>
              <a:rPr lang="en-US" dirty="0" err="1"/>
              <a:t>Dnn</a:t>
            </a:r>
            <a:r>
              <a:rPr lang="en-US" dirty="0"/>
              <a:t> Corporate Blog</a:t>
            </a:r>
            <a:endParaRPr lang="en-US" dirty="0"/>
          </a:p>
        </p:txBody>
      </p:sp>
    </p:spTree>
    <p:extLst>
      <p:ext uri="{BB962C8B-B14F-4D97-AF65-F5344CB8AC3E}">
        <p14:creationId xmlns:p14="http://schemas.microsoft.com/office/powerpoint/2010/main" val="1072886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4622800" y="1600200"/>
            <a:ext cx="4064000" cy="3048000"/>
          </a:xfrm>
          <a:prstGeom prst="rect">
            <a:avLst/>
          </a:prstGeom>
        </p:spPr>
      </p:pic>
      <p:sp>
        <p:nvSpPr>
          <p:cNvPr id="2" name="Title 1"/>
          <p:cNvSpPr>
            <a:spLocks noGrp="1"/>
          </p:cNvSpPr>
          <p:nvPr>
            <p:ph type="title"/>
          </p:nvPr>
        </p:nvSpPr>
        <p:spPr/>
        <p:txBody>
          <a:bodyPr>
            <a:normAutofit/>
          </a:bodyPr>
          <a:lstStyle/>
          <a:p>
            <a:r>
              <a:rPr lang="en-US" dirty="0" err="1" smtClean="0"/>
              <a:t>Dnn</a:t>
            </a:r>
            <a:r>
              <a:rPr lang="en-US" dirty="0" smtClean="0"/>
              <a:t> Webinar Events</a:t>
            </a:r>
            <a:endParaRPr lang="en-US" dirty="0"/>
          </a:p>
        </p:txBody>
      </p:sp>
      <p:sp>
        <p:nvSpPr>
          <p:cNvPr id="3" name="Content Placeholder 2"/>
          <p:cNvSpPr>
            <a:spLocks noGrp="1"/>
          </p:cNvSpPr>
          <p:nvPr>
            <p:ph idx="1"/>
          </p:nvPr>
        </p:nvSpPr>
        <p:spPr>
          <a:xfrm>
            <a:off x="457200" y="1600200"/>
            <a:ext cx="8156342" cy="4487364"/>
          </a:xfrm>
        </p:spPr>
        <p:txBody>
          <a:bodyPr>
            <a:normAutofit fontScale="92500" lnSpcReduction="20000"/>
          </a:bodyPr>
          <a:lstStyle/>
          <a:p>
            <a:r>
              <a:rPr lang="en-US" dirty="0"/>
              <a:t>The Only Holiday Checklist You Need (For Your Website)</a:t>
            </a:r>
          </a:p>
          <a:p>
            <a:pPr lvl="1"/>
            <a:r>
              <a:rPr lang="en-US" dirty="0" smtClean="0"/>
              <a:t>Wednesday</a:t>
            </a:r>
            <a:r>
              <a:rPr lang="en-US" dirty="0"/>
              <a:t>, Dec 11, 2013 09:00 AM - 09:30 AM PST (GMT -05:00) TODAY</a:t>
            </a:r>
          </a:p>
          <a:p>
            <a:pPr lvl="1"/>
            <a:r>
              <a:rPr lang="en-US" dirty="0"/>
              <a:t>Presenter(s): Dennis </a:t>
            </a:r>
            <a:r>
              <a:rPr lang="en-US" dirty="0" err="1"/>
              <a:t>Shiao</a:t>
            </a:r>
            <a:r>
              <a:rPr lang="en-US" dirty="0"/>
              <a:t>, Dir. Product Marketing, DNN Corp.</a:t>
            </a:r>
          </a:p>
          <a:p>
            <a:pPr lvl="1"/>
            <a:r>
              <a:rPr lang="en-US" dirty="0"/>
              <a:t>Skill Level: All </a:t>
            </a:r>
          </a:p>
          <a:p>
            <a:pPr lvl="1"/>
            <a:r>
              <a:rPr lang="en-US" dirty="0"/>
              <a:t>Target Audience: All</a:t>
            </a:r>
          </a:p>
          <a:p>
            <a:pPr lvl="1"/>
            <a:r>
              <a:rPr lang="en-US" dirty="0"/>
              <a:t>It is time to tally up the past year and look forward to 2014. Does your WCMS make it on the “good list”? Join us to receive a check list you can use for </a:t>
            </a:r>
            <a:endParaRPr lang="en-US" dirty="0" smtClean="0"/>
          </a:p>
        </p:txBody>
      </p:sp>
    </p:spTree>
    <p:extLst>
      <p:ext uri="{BB962C8B-B14F-4D97-AF65-F5344CB8AC3E}">
        <p14:creationId xmlns:p14="http://schemas.microsoft.com/office/powerpoint/2010/main" val="3364113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Release Updates</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Updates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v07.01.02 Released</a:t>
            </a:r>
          </a:p>
          <a:p>
            <a:pPr marL="704850" lvl="1" indent="-304800">
              <a:spcBef>
                <a:spcPct val="0"/>
              </a:spcBef>
            </a:pPr>
            <a:r>
              <a:rPr lang="en-US" dirty="0" smtClean="0"/>
              <a:t>Prod: 09/24/13</a:t>
            </a:r>
          </a:p>
          <a:p>
            <a:pPr marL="1104900" lvl="2" indent="-304800">
              <a:spcBef>
                <a:spcPct val="0"/>
              </a:spcBef>
            </a:pPr>
            <a:r>
              <a:rPr lang="en-US" dirty="0" smtClean="0"/>
              <a:t>16 Major Features</a:t>
            </a:r>
          </a:p>
          <a:p>
            <a:pPr marL="1104900" lvl="2" indent="-304800">
              <a:spcBef>
                <a:spcPct val="0"/>
              </a:spcBef>
            </a:pPr>
            <a:r>
              <a:rPr lang="en-US" dirty="0" smtClean="0"/>
              <a:t>0 </a:t>
            </a:r>
            <a:r>
              <a:rPr lang="en-US" dirty="0"/>
              <a:t>Security Fixes</a:t>
            </a:r>
          </a:p>
          <a:p>
            <a:pPr marL="1104900" lvl="2" indent="-304800">
              <a:spcBef>
                <a:spcPct val="0"/>
              </a:spcBef>
            </a:pPr>
            <a:r>
              <a:rPr lang="en-US" dirty="0" smtClean="0"/>
              <a:t>0 </a:t>
            </a:r>
            <a:r>
              <a:rPr lang="en-US" dirty="0"/>
              <a:t>Modules update</a:t>
            </a:r>
          </a:p>
          <a:p>
            <a:pPr marL="1104900" lvl="2" indent="-304800">
              <a:spcBef>
                <a:spcPct val="0"/>
              </a:spcBef>
            </a:pPr>
            <a:r>
              <a:rPr lang="en-US" dirty="0"/>
              <a:t>0 Providers </a:t>
            </a:r>
            <a:r>
              <a:rPr lang="en-US" dirty="0" smtClean="0"/>
              <a:t>update</a:t>
            </a: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79" y="3950937"/>
            <a:ext cx="4181663" cy="20948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188" y="1773428"/>
            <a:ext cx="1632442" cy="894577"/>
          </a:xfrm>
          <a:prstGeom prst="rect">
            <a:avLst/>
          </a:prstGeom>
        </p:spPr>
      </p:pic>
    </p:spTree>
    <p:extLst>
      <p:ext uri="{BB962C8B-B14F-4D97-AF65-F5344CB8AC3E}">
        <p14:creationId xmlns:p14="http://schemas.microsoft.com/office/powerpoint/2010/main" val="13917370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Highlights</a:t>
            </a:r>
            <a:endParaRPr lang="en-US" dirty="0"/>
          </a:p>
        </p:txBody>
      </p:sp>
      <p:sp>
        <p:nvSpPr>
          <p:cNvPr id="6" name="Content Placeholder 5"/>
          <p:cNvSpPr>
            <a:spLocks noGrp="1"/>
          </p:cNvSpPr>
          <p:nvPr>
            <p:ph idx="1"/>
          </p:nvPr>
        </p:nvSpPr>
        <p:spPr>
          <a:xfrm>
            <a:off x="457200" y="1600200"/>
            <a:ext cx="8229600" cy="4632306"/>
          </a:xfrm>
        </p:spPr>
        <p:txBody>
          <a:bodyPr>
            <a:normAutofit fontScale="55000" lnSpcReduction="20000"/>
          </a:bodyPr>
          <a:lstStyle/>
          <a:p>
            <a:pPr marL="0" indent="0">
              <a:buNone/>
            </a:pPr>
            <a:r>
              <a:rPr lang="en-US" b="1" dirty="0" smtClean="0"/>
              <a:t>v07.01.02 Major Highlights</a:t>
            </a:r>
          </a:p>
          <a:p>
            <a:pPr lvl="1"/>
            <a:r>
              <a:rPr lang="en-US" dirty="0"/>
              <a:t>Added the ability to manage the Vanity URL prefix</a:t>
            </a:r>
          </a:p>
          <a:p>
            <a:pPr lvl="1"/>
            <a:r>
              <a:rPr lang="en-US" dirty="0"/>
              <a:t>Added the ability to filter members in the member directory by role</a:t>
            </a:r>
          </a:p>
          <a:p>
            <a:pPr lvl="1"/>
            <a:r>
              <a:rPr lang="en-US" dirty="0"/>
              <a:t>Fixed issue where the user could inadvertently click the login button multiple times</a:t>
            </a:r>
          </a:p>
          <a:p>
            <a:pPr lvl="1"/>
            <a:r>
              <a:rPr lang="en-US" dirty="0"/>
              <a:t>Fixed issues where core classes could not be used in out of process cache provider</a:t>
            </a:r>
          </a:p>
          <a:p>
            <a:pPr lvl="1"/>
            <a:r>
              <a:rPr lang="en-US" dirty="0"/>
              <a:t>Fixed issue where profile visibility submenu was not displayed correctly</a:t>
            </a:r>
          </a:p>
          <a:p>
            <a:pPr lvl="1"/>
            <a:r>
              <a:rPr lang="en-US" dirty="0"/>
              <a:t>Fixed issue where the member directory was broken when Convert URL to lowercase setting was enabled</a:t>
            </a:r>
          </a:p>
          <a:p>
            <a:pPr lvl="1"/>
            <a:r>
              <a:rPr lang="en-US" dirty="0"/>
              <a:t>Fixed issue where password checker didn’t work with </a:t>
            </a:r>
            <a:r>
              <a:rPr lang="en-US" dirty="0" err="1"/>
              <a:t>unicode</a:t>
            </a:r>
            <a:r>
              <a:rPr lang="en-US" dirty="0"/>
              <a:t> resource strings</a:t>
            </a:r>
          </a:p>
          <a:p>
            <a:pPr lvl="1"/>
            <a:r>
              <a:rPr lang="en-US" dirty="0"/>
              <a:t>Fixed issue where </a:t>
            </a:r>
            <a:r>
              <a:rPr lang="en-US" dirty="0" err="1"/>
              <a:t>ExecuteDataSet</a:t>
            </a:r>
            <a:r>
              <a:rPr lang="en-US" dirty="0"/>
              <a:t> had a breaking change in DNN 7.0</a:t>
            </a:r>
          </a:p>
          <a:p>
            <a:pPr lvl="1"/>
            <a:r>
              <a:rPr lang="en-US" dirty="0"/>
              <a:t>Fixed issue where Super User could not change personal profile URL</a:t>
            </a:r>
          </a:p>
          <a:p>
            <a:pPr lvl="1"/>
            <a:r>
              <a:rPr lang="en-US" dirty="0"/>
              <a:t>Fixed issue where installing site with blank template caused error</a:t>
            </a:r>
          </a:p>
          <a:p>
            <a:pPr lvl="1"/>
            <a:r>
              <a:rPr lang="en-US" dirty="0"/>
              <a:t>Fixed issue where upgrades failed when the </a:t>
            </a:r>
            <a:r>
              <a:rPr lang="en-US" dirty="0" err="1"/>
              <a:t>ProfessionalPreview</a:t>
            </a:r>
            <a:r>
              <a:rPr lang="en-US" dirty="0"/>
              <a:t> module is not installed</a:t>
            </a:r>
          </a:p>
          <a:p>
            <a:pPr lvl="1"/>
            <a:r>
              <a:rPr lang="en-US" dirty="0"/>
              <a:t>Fixed issue where social media </a:t>
            </a:r>
            <a:r>
              <a:rPr lang="en-US" dirty="0" err="1"/>
              <a:t>auth</a:t>
            </a:r>
            <a:r>
              <a:rPr lang="en-US" dirty="0"/>
              <a:t> providers are not properly filling in profile properties</a:t>
            </a:r>
          </a:p>
          <a:p>
            <a:pPr lvl="1"/>
            <a:r>
              <a:rPr lang="en-US" dirty="0"/>
              <a:t>Fixed issue where admin only content was not visible to Super User</a:t>
            </a:r>
          </a:p>
          <a:p>
            <a:pPr lvl="1"/>
            <a:r>
              <a:rPr lang="en-US" dirty="0"/>
              <a:t>Fixed issue where user gets an access denied error after password reset</a:t>
            </a:r>
          </a:p>
          <a:p>
            <a:pPr lvl="1"/>
            <a:r>
              <a:rPr lang="en-US" dirty="0"/>
              <a:t>Fixed issue where client resource manager failed to minify files</a:t>
            </a:r>
          </a:p>
          <a:p>
            <a:pPr lvl="1"/>
            <a:r>
              <a:rPr lang="en-US" dirty="0"/>
              <a:t>Fixed issue where search didn’t work after adding search results to alternate page</a:t>
            </a:r>
          </a:p>
        </p:txBody>
      </p:sp>
    </p:spTree>
    <p:extLst>
      <p:ext uri="{BB962C8B-B14F-4D97-AF65-F5344CB8AC3E}">
        <p14:creationId xmlns:p14="http://schemas.microsoft.com/office/powerpoint/2010/main" val="11305733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nuke stuff</a:t>
            </a:r>
            <a:endParaRPr lang="en-US" dirty="0"/>
          </a:p>
        </p:txBody>
      </p:sp>
      <p:sp>
        <p:nvSpPr>
          <p:cNvPr id="5" name="Text Placeholder 4"/>
          <p:cNvSpPr>
            <a:spLocks noGrp="1"/>
          </p:cNvSpPr>
          <p:nvPr>
            <p:ph type="body" idx="1"/>
          </p:nvPr>
        </p:nvSpPr>
        <p:spPr/>
        <p:txBody>
          <a:bodyPr/>
          <a:lstStyle/>
          <a:p>
            <a:pPr algn="r"/>
            <a:r>
              <a:rPr lang="en-US" i="1" dirty="0" smtClean="0"/>
              <a:t>What’s happening in the world of #DNN</a:t>
            </a:r>
          </a:p>
          <a:p>
            <a:endParaRPr lang="en-US" dirty="0" smtClean="0"/>
          </a:p>
          <a:p>
            <a:endParaRPr lang="en-US" dirty="0" smtClean="0"/>
          </a:p>
          <a:p>
            <a:r>
              <a:rPr lang="en-US" dirty="0" smtClean="0"/>
              <a:t>December 11</a:t>
            </a:r>
            <a:r>
              <a:rPr lang="en-US" baseline="30000" dirty="0" smtClean="0"/>
              <a:t>th</a:t>
            </a:r>
            <a:r>
              <a:rPr lang="en-US" dirty="0" smtClean="0"/>
              <a:t>,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Fixes</a:t>
            </a:r>
            <a:endParaRPr lang="en-US" dirty="0"/>
          </a:p>
        </p:txBody>
      </p:sp>
      <p:sp>
        <p:nvSpPr>
          <p:cNvPr id="3" name="Content Placeholder 2"/>
          <p:cNvSpPr>
            <a:spLocks noGrp="1"/>
          </p:cNvSpPr>
          <p:nvPr>
            <p:ph idx="1"/>
          </p:nvPr>
        </p:nvSpPr>
        <p:spPr>
          <a:xfrm>
            <a:off x="457200" y="1600200"/>
            <a:ext cx="8229600" cy="4521874"/>
          </a:xfrm>
        </p:spPr>
        <p:txBody>
          <a:bodyPr>
            <a:normAutofit/>
          </a:bodyPr>
          <a:lstStyle/>
          <a:p>
            <a:r>
              <a:rPr lang="en-US" b="1" dirty="0"/>
              <a:t>Security Fixes</a:t>
            </a:r>
          </a:p>
          <a:p>
            <a:pPr lvl="1"/>
            <a:r>
              <a:rPr lang="en-US" dirty="0"/>
              <a:t>None</a:t>
            </a:r>
          </a:p>
          <a:p>
            <a:r>
              <a:rPr lang="en-US" b="1" dirty="0" smtClean="0"/>
              <a:t>Modules</a:t>
            </a:r>
          </a:p>
          <a:p>
            <a:pPr lvl="1"/>
            <a:r>
              <a:rPr lang="en-US" dirty="0"/>
              <a:t>None</a:t>
            </a:r>
          </a:p>
          <a:p>
            <a:r>
              <a:rPr lang="en-US" b="1" dirty="0" smtClean="0"/>
              <a:t>Providers</a:t>
            </a:r>
          </a:p>
          <a:p>
            <a:pPr lvl="1"/>
            <a:r>
              <a:rPr lang="en-US" dirty="0" smtClean="0"/>
              <a:t>None</a:t>
            </a:r>
            <a:endParaRPr lang="en-US" dirty="0"/>
          </a:p>
        </p:txBody>
      </p:sp>
    </p:spTree>
    <p:extLst>
      <p:ext uri="{BB962C8B-B14F-4D97-AF65-F5344CB8AC3E}">
        <p14:creationId xmlns:p14="http://schemas.microsoft.com/office/powerpoint/2010/main" val="28254008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Updates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v07.02.00 Released</a:t>
            </a:r>
          </a:p>
          <a:p>
            <a:pPr marL="704850" lvl="1" indent="-304800">
              <a:spcBef>
                <a:spcPct val="0"/>
              </a:spcBef>
            </a:pPr>
            <a:r>
              <a:rPr lang="en-US" dirty="0" smtClean="0"/>
              <a:t>Prod: 12/04/</a:t>
            </a:r>
            <a:r>
              <a:rPr lang="en-US" dirty="0" smtClean="0"/>
              <a:t>13</a:t>
            </a:r>
          </a:p>
          <a:p>
            <a:pPr marL="1104900" lvl="2" indent="-304800">
              <a:spcBef>
                <a:spcPct val="0"/>
              </a:spcBef>
            </a:pPr>
            <a:r>
              <a:rPr lang="en-US" dirty="0" smtClean="0"/>
              <a:t>6 Major Features</a:t>
            </a:r>
          </a:p>
          <a:p>
            <a:pPr marL="1104900" lvl="2" indent="-304800">
              <a:spcBef>
                <a:spcPct val="0"/>
              </a:spcBef>
            </a:pPr>
            <a:r>
              <a:rPr lang="en-US" dirty="0" smtClean="0"/>
              <a:t>0 </a:t>
            </a:r>
            <a:r>
              <a:rPr lang="en-US" dirty="0"/>
              <a:t>Security Fixes</a:t>
            </a:r>
          </a:p>
          <a:p>
            <a:pPr marL="1104900" lvl="2" indent="-304800">
              <a:spcBef>
                <a:spcPct val="0"/>
              </a:spcBef>
            </a:pPr>
            <a:r>
              <a:rPr lang="en-US" dirty="0" smtClean="0"/>
              <a:t>0 </a:t>
            </a:r>
            <a:r>
              <a:rPr lang="en-US" dirty="0"/>
              <a:t>Modules update</a:t>
            </a:r>
          </a:p>
          <a:p>
            <a:pPr marL="1104900" lvl="2" indent="-304800">
              <a:spcBef>
                <a:spcPct val="0"/>
              </a:spcBef>
            </a:pPr>
            <a:r>
              <a:rPr lang="en-US" dirty="0"/>
              <a:t>0 Providers </a:t>
            </a:r>
            <a:r>
              <a:rPr lang="en-US" dirty="0" smtClean="0"/>
              <a:t>update</a:t>
            </a: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29" y="3980132"/>
            <a:ext cx="4026563" cy="2036423"/>
          </a:xfrm>
          <a:prstGeom prst="rect">
            <a:avLst/>
          </a:prstGeom>
        </p:spPr>
      </p:pic>
      <p:sp>
        <p:nvSpPr>
          <p:cNvPr id="3" name="Rectangle 2"/>
          <p:cNvSpPr/>
          <p:nvPr/>
        </p:nvSpPr>
        <p:spPr>
          <a:xfrm>
            <a:off x="5165958" y="1891579"/>
            <a:ext cx="1274977" cy="923330"/>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54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Oswald Light"/>
                <a:cs typeface="Oswald Light"/>
              </a:rPr>
              <a:t>7.2</a:t>
            </a:r>
            <a:endParaRPr lang="en-US" sz="5400" b="1" i="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Oswald Light"/>
              <a:cs typeface="Oswald Light"/>
            </a:endParaRPr>
          </a:p>
        </p:txBody>
      </p:sp>
    </p:spTree>
    <p:extLst>
      <p:ext uri="{BB962C8B-B14F-4D97-AF65-F5344CB8AC3E}">
        <p14:creationId xmlns:p14="http://schemas.microsoft.com/office/powerpoint/2010/main" val="27353543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Highlights</a:t>
            </a:r>
            <a:endParaRPr lang="en-US" dirty="0"/>
          </a:p>
        </p:txBody>
      </p:sp>
      <p:sp>
        <p:nvSpPr>
          <p:cNvPr id="6" name="Content Placeholder 5"/>
          <p:cNvSpPr>
            <a:spLocks noGrp="1"/>
          </p:cNvSpPr>
          <p:nvPr>
            <p:ph idx="1"/>
          </p:nvPr>
        </p:nvSpPr>
        <p:spPr>
          <a:xfrm>
            <a:off x="457200" y="1600200"/>
            <a:ext cx="8229600" cy="4632306"/>
          </a:xfrm>
        </p:spPr>
        <p:txBody>
          <a:bodyPr>
            <a:normAutofit fontScale="47500" lnSpcReduction="20000"/>
          </a:bodyPr>
          <a:lstStyle/>
          <a:p>
            <a:pPr marL="0" indent="0">
              <a:buNone/>
            </a:pPr>
            <a:r>
              <a:rPr lang="en-US" b="1" dirty="0" smtClean="0"/>
              <a:t>v07.02.00 What’s New</a:t>
            </a:r>
          </a:p>
          <a:p>
            <a:r>
              <a:rPr lang="en-US" dirty="0" smtClean="0"/>
              <a:t>DNN </a:t>
            </a:r>
            <a:r>
              <a:rPr lang="en-US" dirty="0"/>
              <a:t>7.2.0 includes a number of new features and enhancements that will benefit users and developers alike along with a large number of bug fixes. Enhancements can be broadly broken down into two categories: 1) Application Features 2) Developer Features</a:t>
            </a:r>
          </a:p>
          <a:p>
            <a:r>
              <a:rPr lang="en-US" dirty="0"/>
              <a:t>Application Features</a:t>
            </a:r>
          </a:p>
          <a:p>
            <a:pPr lvl="1"/>
            <a:r>
              <a:rPr lang="en-US" dirty="0" smtClean="0"/>
              <a:t>Responsive </a:t>
            </a:r>
            <a:r>
              <a:rPr lang="en-US" dirty="0"/>
              <a:t>Design </a:t>
            </a:r>
            <a:r>
              <a:rPr lang="en-US" dirty="0" smtClean="0"/>
              <a:t>Skin</a:t>
            </a:r>
          </a:p>
          <a:p>
            <a:pPr marL="857250" lvl="2" indent="0">
              <a:buNone/>
            </a:pPr>
            <a:r>
              <a:rPr lang="en-US" dirty="0" smtClean="0"/>
              <a:t>The Gravity skin was redesigned to use the Bootstrap framework which provides for a fully responsive design out of the box.</a:t>
            </a:r>
          </a:p>
          <a:p>
            <a:pPr lvl="1"/>
            <a:r>
              <a:rPr lang="en-US" dirty="0" smtClean="0"/>
              <a:t>SQL </a:t>
            </a:r>
            <a:r>
              <a:rPr lang="en-US" dirty="0"/>
              <a:t>Module</a:t>
            </a:r>
          </a:p>
          <a:p>
            <a:pPr marL="857250" lvl="2" indent="0">
              <a:buNone/>
            </a:pPr>
            <a:r>
              <a:rPr lang="en-US" dirty="0" smtClean="0"/>
              <a:t>The </a:t>
            </a:r>
            <a:r>
              <a:rPr lang="en-US" dirty="0"/>
              <a:t>SQL module has undergone a complete overhaul in 7.2.0 including a new editor and updated query results pane.</a:t>
            </a:r>
          </a:p>
          <a:p>
            <a:pPr lvl="1"/>
            <a:r>
              <a:rPr lang="en-US" dirty="0"/>
              <a:t>Module Creator</a:t>
            </a:r>
          </a:p>
          <a:p>
            <a:pPr marL="857250" lvl="2" indent="0">
              <a:buNone/>
            </a:pPr>
            <a:r>
              <a:rPr lang="en-US" dirty="0" smtClean="0"/>
              <a:t>The </a:t>
            </a:r>
            <a:r>
              <a:rPr lang="en-US" dirty="0"/>
              <a:t>DNN Module Creator has been incorporated directly into DNN making it easier than ever to get started writing your new DNN extension.</a:t>
            </a:r>
          </a:p>
          <a:p>
            <a:pPr lvl="1"/>
            <a:r>
              <a:rPr lang="en-US" dirty="0"/>
              <a:t>User Search</a:t>
            </a:r>
          </a:p>
          <a:p>
            <a:pPr marL="857250" lvl="2" indent="0">
              <a:buNone/>
            </a:pPr>
            <a:r>
              <a:rPr lang="en-US" dirty="0" smtClean="0"/>
              <a:t>The </a:t>
            </a:r>
            <a:r>
              <a:rPr lang="en-US" dirty="0"/>
              <a:t>DNN Search has been extended in 7.2.0 to include the ability to search users and user profiles (this feature is easily disabled for those who would prefer not to use it). </a:t>
            </a:r>
          </a:p>
          <a:p>
            <a:r>
              <a:rPr lang="en-US" dirty="0"/>
              <a:t>Developer Features</a:t>
            </a:r>
          </a:p>
          <a:p>
            <a:pPr lvl="1"/>
            <a:r>
              <a:rPr lang="en-US" dirty="0" smtClean="0"/>
              <a:t>JavaScript </a:t>
            </a:r>
            <a:r>
              <a:rPr lang="en-US" dirty="0"/>
              <a:t>Library Management</a:t>
            </a:r>
          </a:p>
          <a:p>
            <a:pPr marL="857250" lvl="2" indent="0">
              <a:buNone/>
            </a:pPr>
            <a:r>
              <a:rPr lang="en-US" dirty="0" smtClean="0"/>
              <a:t>DNN </a:t>
            </a:r>
            <a:r>
              <a:rPr lang="en-US" dirty="0"/>
              <a:t>7.2.0 allows you to install JavaScript libraries as first party extensions. Once installed your module or skin can request that JavaScript library and the platform will automatically add the library into the page. The API mirrors the one used for </a:t>
            </a:r>
            <a:r>
              <a:rPr lang="en-US" dirty="0" err="1"/>
              <a:t>jQuery</a:t>
            </a:r>
            <a:r>
              <a:rPr lang="en-US" dirty="0"/>
              <a:t> and </a:t>
            </a:r>
            <a:r>
              <a:rPr lang="en-US" dirty="0" err="1"/>
              <a:t>JQuery</a:t>
            </a:r>
            <a:r>
              <a:rPr lang="en-US" dirty="0"/>
              <a:t> UI making it very easy to use.</a:t>
            </a:r>
          </a:p>
          <a:p>
            <a:pPr lvl="1"/>
            <a:r>
              <a:rPr lang="en-US" dirty="0"/>
              <a:t>Code Editor</a:t>
            </a:r>
          </a:p>
          <a:p>
            <a:pPr marL="857250" lvl="2" indent="0">
              <a:buNone/>
            </a:pPr>
            <a:r>
              <a:rPr lang="en-US" dirty="0" smtClean="0"/>
              <a:t>The </a:t>
            </a:r>
            <a:r>
              <a:rPr lang="en-US" dirty="0"/>
              <a:t>new </a:t>
            </a:r>
            <a:r>
              <a:rPr lang="en-US" dirty="0" err="1"/>
              <a:t>CodeMirror</a:t>
            </a:r>
            <a:r>
              <a:rPr lang="en-US" dirty="0"/>
              <a:t> code editor component has been added to DNN to provide a full syntax highlighting code editor when needed. Module developers can incorporate this feature with just a few lines of JavaScript.</a:t>
            </a:r>
          </a:p>
        </p:txBody>
      </p:sp>
    </p:spTree>
    <p:extLst>
      <p:ext uri="{BB962C8B-B14F-4D97-AF65-F5344CB8AC3E}">
        <p14:creationId xmlns:p14="http://schemas.microsoft.com/office/powerpoint/2010/main" val="38927294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Features</a:t>
            </a:r>
            <a:endParaRPr lang="en-US" dirty="0"/>
          </a:p>
        </p:txBody>
      </p:sp>
      <p:sp>
        <p:nvSpPr>
          <p:cNvPr id="5" name="Content Placeholder 4"/>
          <p:cNvSpPr>
            <a:spLocks noGrp="1"/>
          </p:cNvSpPr>
          <p:nvPr>
            <p:ph idx="1"/>
          </p:nvPr>
        </p:nvSpPr>
        <p:spPr>
          <a:xfrm>
            <a:off x="457201" y="1600200"/>
            <a:ext cx="5316712" cy="4525963"/>
          </a:xfrm>
        </p:spPr>
        <p:txBody>
          <a:bodyPr>
            <a:normAutofit fontScale="70000" lnSpcReduction="20000"/>
          </a:bodyPr>
          <a:lstStyle/>
          <a:p>
            <a:r>
              <a:rPr lang="en-US" dirty="0"/>
              <a:t>RESPONSIVE DESIGN SKIN (COMMUNITY FEATURE)</a:t>
            </a:r>
          </a:p>
          <a:p>
            <a:pPr lvl="1"/>
            <a:r>
              <a:rPr lang="en-US" dirty="0" smtClean="0"/>
              <a:t>The </a:t>
            </a:r>
            <a:r>
              <a:rPr lang="en-US" dirty="0"/>
              <a:t>Gravity skin (and default website template) was redesigned to use the Bootstrap 2 framework. The new skin provides a fully responsive design out of the box which allows the skin to be used for a wide variety of device screen sizes. This skin provides a great example for other designers who are looking for examples of using Bootstrap or responsive design with DNN.</a:t>
            </a:r>
          </a:p>
          <a:p>
            <a:pPr lvl="1"/>
            <a:r>
              <a:rPr lang="en-US" dirty="0" smtClean="0"/>
              <a:t>This </a:t>
            </a:r>
            <a:r>
              <a:rPr lang="en-US" dirty="0"/>
              <a:t>feature enhancement was created by the awesome team at Arrow Designs.  Special thanks to Ralph Williams and Henry </a:t>
            </a:r>
            <a:r>
              <a:rPr lang="en-US" dirty="0" err="1"/>
              <a:t>Tavarez</a:t>
            </a:r>
            <a:r>
              <a:rPr lang="en-US" dirty="0"/>
              <a:t> for their hard work on this enhancement.</a:t>
            </a:r>
          </a:p>
        </p:txBody>
      </p:sp>
      <p:pic>
        <p:nvPicPr>
          <p:cNvPr id="6" name="Picture 5"/>
          <p:cNvPicPr>
            <a:picLocks noChangeAspect="1"/>
          </p:cNvPicPr>
          <p:nvPr/>
        </p:nvPicPr>
        <p:blipFill>
          <a:blip r:embed="rId2"/>
          <a:stretch>
            <a:fillRect/>
          </a:stretch>
        </p:blipFill>
        <p:spPr>
          <a:xfrm>
            <a:off x="5845060" y="1600200"/>
            <a:ext cx="3298939" cy="2061837"/>
          </a:xfrm>
          <a:prstGeom prst="rect">
            <a:avLst/>
          </a:prstGeom>
        </p:spPr>
      </p:pic>
    </p:spTree>
    <p:extLst>
      <p:ext uri="{BB962C8B-B14F-4D97-AF65-F5344CB8AC3E}">
        <p14:creationId xmlns:p14="http://schemas.microsoft.com/office/powerpoint/2010/main" val="822806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Features</a:t>
            </a:r>
            <a:endParaRPr lang="en-US" dirty="0"/>
          </a:p>
        </p:txBody>
      </p:sp>
      <p:sp>
        <p:nvSpPr>
          <p:cNvPr id="5" name="Content Placeholder 4"/>
          <p:cNvSpPr>
            <a:spLocks noGrp="1"/>
          </p:cNvSpPr>
          <p:nvPr>
            <p:ph idx="1"/>
          </p:nvPr>
        </p:nvSpPr>
        <p:spPr>
          <a:xfrm>
            <a:off x="457201" y="1600200"/>
            <a:ext cx="5316712" cy="4525963"/>
          </a:xfrm>
        </p:spPr>
        <p:txBody>
          <a:bodyPr>
            <a:normAutofit fontScale="55000" lnSpcReduction="20000"/>
          </a:bodyPr>
          <a:lstStyle/>
          <a:p>
            <a:r>
              <a:rPr lang="en-US" dirty="0"/>
              <a:t>SQL MODULE (COMMUNITY FEATURE</a:t>
            </a:r>
            <a:r>
              <a:rPr lang="en-US" dirty="0" smtClean="0"/>
              <a:t>)</a:t>
            </a:r>
            <a:endParaRPr lang="en-US" dirty="0"/>
          </a:p>
          <a:p>
            <a:pPr lvl="1"/>
            <a:r>
              <a:rPr lang="en-US" dirty="0"/>
              <a:t>The SQL module has undergone a complete overhaul in DNN 7.2.0. </a:t>
            </a:r>
            <a:r>
              <a:rPr lang="en-US" dirty="0" err="1"/>
              <a:t>Supe</a:t>
            </a:r>
            <a:r>
              <a:rPr lang="en-US" dirty="0"/>
              <a:t> </a:t>
            </a:r>
            <a:r>
              <a:rPr lang="en-US" dirty="0" err="1"/>
              <a:t>rUsers</a:t>
            </a:r>
            <a:r>
              <a:rPr lang="en-US" dirty="0"/>
              <a:t> now have the ability to save frequently used queries to aid in performing common database tasks. The module incorporates the </a:t>
            </a:r>
            <a:r>
              <a:rPr lang="en-US" dirty="0" err="1"/>
              <a:t>CodeMirror</a:t>
            </a:r>
            <a:r>
              <a:rPr lang="en-US" dirty="0"/>
              <a:t> code editor which provides syntax highlighting and other advanced editing features. In addition, the results grid was completely rewritten to provide sorting, pagination and data copy and data export capabilities</a:t>
            </a:r>
            <a:r>
              <a:rPr lang="en-US" dirty="0" smtClean="0"/>
              <a:t>.</a:t>
            </a:r>
            <a:endParaRPr lang="en-US" dirty="0"/>
          </a:p>
          <a:p>
            <a:pPr lvl="1"/>
            <a:r>
              <a:rPr lang="en-US" dirty="0"/>
              <a:t>This feature is still under development to add in some CSS styling to give it a clean, modern look in keeping with the rest of the admin UI.  Even though it can still use a little love from our designers, please give this feature a good workout as all of the functionality is working</a:t>
            </a:r>
            <a:r>
              <a:rPr lang="en-US" dirty="0" smtClean="0"/>
              <a:t>.</a:t>
            </a:r>
            <a:endParaRPr lang="en-US" dirty="0"/>
          </a:p>
          <a:p>
            <a:pPr lvl="1"/>
            <a:r>
              <a:rPr lang="en-US" dirty="0"/>
              <a:t>This feature enhancement was contributed by longtime community members and DNN MVPs </a:t>
            </a:r>
            <a:r>
              <a:rPr lang="en-US" dirty="0" err="1"/>
              <a:t>Vicenç</a:t>
            </a:r>
            <a:r>
              <a:rPr lang="en-US" dirty="0"/>
              <a:t> </a:t>
            </a:r>
            <a:r>
              <a:rPr lang="en-US" dirty="0" err="1"/>
              <a:t>Masanas</a:t>
            </a:r>
            <a:r>
              <a:rPr lang="en-US" dirty="0"/>
              <a:t> and Peter </a:t>
            </a:r>
            <a:r>
              <a:rPr lang="en-US" dirty="0" err="1"/>
              <a:t>Donker</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060" y="1798136"/>
            <a:ext cx="3298939" cy="1665964"/>
          </a:xfrm>
          <a:prstGeom prst="rect">
            <a:avLst/>
          </a:prstGeom>
        </p:spPr>
      </p:pic>
    </p:spTree>
    <p:extLst>
      <p:ext uri="{BB962C8B-B14F-4D97-AF65-F5344CB8AC3E}">
        <p14:creationId xmlns:p14="http://schemas.microsoft.com/office/powerpoint/2010/main" val="41193999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Features</a:t>
            </a:r>
            <a:endParaRPr lang="en-US" dirty="0"/>
          </a:p>
        </p:txBody>
      </p:sp>
      <p:sp>
        <p:nvSpPr>
          <p:cNvPr id="5" name="Content Placeholder 4"/>
          <p:cNvSpPr>
            <a:spLocks noGrp="1"/>
          </p:cNvSpPr>
          <p:nvPr>
            <p:ph idx="1"/>
          </p:nvPr>
        </p:nvSpPr>
        <p:spPr>
          <a:xfrm>
            <a:off x="457201" y="1600200"/>
            <a:ext cx="5316712" cy="4525963"/>
          </a:xfrm>
        </p:spPr>
        <p:txBody>
          <a:bodyPr>
            <a:normAutofit fontScale="85000" lnSpcReduction="20000"/>
          </a:bodyPr>
          <a:lstStyle/>
          <a:p>
            <a:r>
              <a:rPr lang="en-US" dirty="0"/>
              <a:t>MODULE </a:t>
            </a:r>
            <a:r>
              <a:rPr lang="en-US" dirty="0" smtClean="0"/>
              <a:t>CREATOR</a:t>
            </a:r>
            <a:endParaRPr lang="en-US" dirty="0"/>
          </a:p>
          <a:p>
            <a:pPr lvl="1"/>
            <a:r>
              <a:rPr lang="en-US" dirty="0"/>
              <a:t>The DNN Module Creator makes it easy to create and edit modules within your DNN installation. The module adds a syntax highlighting code editor, and easy to use predefined templates that make it simple to create custom extensions in just a few minutes</a:t>
            </a:r>
            <a:r>
              <a:rPr lang="en-US" dirty="0" smtClean="0"/>
              <a:t>.</a:t>
            </a:r>
            <a:endParaRPr lang="en-US" dirty="0"/>
          </a:p>
          <a:p>
            <a:pPr lvl="1"/>
            <a:r>
              <a:rPr lang="en-US" dirty="0"/>
              <a:t>This module was previously available on </a:t>
            </a:r>
            <a:r>
              <a:rPr lang="en-US" dirty="0" err="1"/>
              <a:t>CodePlex</a:t>
            </a:r>
            <a:r>
              <a:rPr lang="en-US" dirty="0"/>
              <a:t> but has been fully incorporated into DNN and enhanced with even better capability than before.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060" y="1798136"/>
            <a:ext cx="3298938" cy="1665964"/>
          </a:xfrm>
          <a:prstGeom prst="rect">
            <a:avLst/>
          </a:prstGeom>
        </p:spPr>
      </p:pic>
    </p:spTree>
    <p:extLst>
      <p:ext uri="{BB962C8B-B14F-4D97-AF65-F5344CB8AC3E}">
        <p14:creationId xmlns:p14="http://schemas.microsoft.com/office/powerpoint/2010/main" val="22201337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Features</a:t>
            </a:r>
            <a:endParaRPr lang="en-US" dirty="0"/>
          </a:p>
        </p:txBody>
      </p:sp>
      <p:sp>
        <p:nvSpPr>
          <p:cNvPr id="5" name="Content Placeholder 4"/>
          <p:cNvSpPr>
            <a:spLocks noGrp="1"/>
          </p:cNvSpPr>
          <p:nvPr>
            <p:ph idx="1"/>
          </p:nvPr>
        </p:nvSpPr>
        <p:spPr>
          <a:xfrm>
            <a:off x="457201" y="1600200"/>
            <a:ext cx="5316712" cy="4525963"/>
          </a:xfrm>
        </p:spPr>
        <p:txBody>
          <a:bodyPr>
            <a:normAutofit fontScale="70000" lnSpcReduction="20000"/>
          </a:bodyPr>
          <a:lstStyle/>
          <a:p>
            <a:r>
              <a:rPr lang="en-US" dirty="0"/>
              <a:t>USER </a:t>
            </a:r>
            <a:r>
              <a:rPr lang="en-US" dirty="0" smtClean="0"/>
              <a:t>SEARCH</a:t>
            </a:r>
            <a:endParaRPr lang="en-US" dirty="0"/>
          </a:p>
          <a:p>
            <a:pPr lvl="1"/>
            <a:r>
              <a:rPr lang="en-US" dirty="0"/>
              <a:t>DNN 7.1 introduced a completely overhauled search engine. DNN 7.2 enhances the search engine to include a new user search feature. Now you can easily search for users by their name or their user profile settings – just like the major social networks. As always, users are in complete control of how much or how little of their profile to make public</a:t>
            </a:r>
            <a:r>
              <a:rPr lang="en-US" dirty="0" smtClean="0"/>
              <a:t>.</a:t>
            </a:r>
            <a:endParaRPr lang="en-US" dirty="0"/>
          </a:p>
          <a:p>
            <a:pPr lvl="1"/>
            <a:r>
              <a:rPr lang="en-US" dirty="0"/>
              <a:t>With the Search Results module it is easy to determine exactly which types of search results will be displayed.  If user search doesn’t make sense for your site then it is easily disabled.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667" y="1798136"/>
            <a:ext cx="2405724" cy="1665964"/>
          </a:xfrm>
          <a:prstGeom prst="rect">
            <a:avLst/>
          </a:prstGeom>
        </p:spPr>
      </p:pic>
    </p:spTree>
    <p:extLst>
      <p:ext uri="{BB962C8B-B14F-4D97-AF65-F5344CB8AC3E}">
        <p14:creationId xmlns:p14="http://schemas.microsoft.com/office/powerpoint/2010/main" val="35744762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Features</a:t>
            </a:r>
            <a:endParaRPr lang="en-US" dirty="0"/>
          </a:p>
        </p:txBody>
      </p:sp>
      <p:sp>
        <p:nvSpPr>
          <p:cNvPr id="6" name="Content Placeholder 5"/>
          <p:cNvSpPr>
            <a:spLocks noGrp="1"/>
          </p:cNvSpPr>
          <p:nvPr>
            <p:ph idx="1"/>
          </p:nvPr>
        </p:nvSpPr>
        <p:spPr>
          <a:xfrm>
            <a:off x="457200" y="1600200"/>
            <a:ext cx="8229600" cy="4632306"/>
          </a:xfrm>
        </p:spPr>
        <p:txBody>
          <a:bodyPr>
            <a:normAutofit fontScale="55000" lnSpcReduction="20000"/>
          </a:bodyPr>
          <a:lstStyle/>
          <a:p>
            <a:r>
              <a:rPr lang="en-US" dirty="0"/>
              <a:t>DEVELOPER FEATURES</a:t>
            </a:r>
          </a:p>
          <a:p>
            <a:pPr lvl="1"/>
            <a:r>
              <a:rPr lang="en-US" dirty="0" smtClean="0"/>
              <a:t>If </a:t>
            </a:r>
            <a:r>
              <a:rPr lang="en-US" dirty="0"/>
              <a:t>you are a DNN developer we have a lot of feature enhancements in the beta to help make your life easier, and we have a few more that will be showing up after the beta so make sure you are keeping up with the Nightly Builds to see all the latest changes.  As we get closer to release we’ll work on getting the developer documentation updated to show you how you can take advantage of these features in your development.</a:t>
            </a:r>
          </a:p>
          <a:p>
            <a:r>
              <a:rPr lang="en-US" dirty="0" smtClean="0"/>
              <a:t>JAVASCRIPT </a:t>
            </a:r>
            <a:r>
              <a:rPr lang="en-US" dirty="0"/>
              <a:t>LIBRARY MANAGEMENT</a:t>
            </a:r>
          </a:p>
          <a:p>
            <a:pPr lvl="1"/>
            <a:r>
              <a:rPr lang="en-US" dirty="0" smtClean="0"/>
              <a:t>Module </a:t>
            </a:r>
            <a:r>
              <a:rPr lang="en-US" dirty="0"/>
              <a:t>and skin developers often use third party JavaScript frameworks to simplify common client side development tasks. DNN 7.2 makes JavaScript libraries into a first class extension type for DNN. With this new API, developers have a common way of loading most JavaScript libraries. This allows modules to share libraries thus relieving developers from the task of re-distributing common libraries. DNN 7.2 will ship with a half dozen pre-installed libraries and more will be made available through the forge.</a:t>
            </a:r>
          </a:p>
          <a:p>
            <a:r>
              <a:rPr lang="en-US" dirty="0" smtClean="0"/>
              <a:t>CODE </a:t>
            </a:r>
            <a:r>
              <a:rPr lang="en-US" dirty="0"/>
              <a:t>EDITOR</a:t>
            </a:r>
          </a:p>
          <a:p>
            <a:pPr lvl="1"/>
            <a:r>
              <a:rPr lang="en-US" dirty="0" smtClean="0"/>
              <a:t>DNN </a:t>
            </a:r>
            <a:r>
              <a:rPr lang="en-US" dirty="0"/>
              <a:t>has a long history of providing users the ability to edit various application files. DNN 7.2 includes the </a:t>
            </a:r>
            <a:r>
              <a:rPr lang="en-US" dirty="0" err="1"/>
              <a:t>CodeMirror</a:t>
            </a:r>
            <a:r>
              <a:rPr lang="en-US" dirty="0"/>
              <a:t> code editor component to provide a full syntax highlighting code editing capability. Module developers can incorporate this capability into their own modules with just a few lines of JavaScript. With support for syntax highlighting, custom themes, tab completion, code folding and many more advanced features, you can create your own mini development experience that makes the most sense in your module.  With support for over 70 languages and dozens of advanced features, I am sure you will find just what you need for your own development needs.</a:t>
            </a:r>
          </a:p>
        </p:txBody>
      </p:sp>
    </p:spTree>
    <p:extLst>
      <p:ext uri="{BB962C8B-B14F-4D97-AF65-F5344CB8AC3E}">
        <p14:creationId xmlns:p14="http://schemas.microsoft.com/office/powerpoint/2010/main" val="28519133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Module Updates</a:t>
            </a:r>
            <a:endParaRPr lang="en-US"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360376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Modules - Overview</a:t>
            </a:r>
            <a:endParaRPr lang="en-US" dirty="0"/>
          </a:p>
        </p:txBody>
      </p:sp>
      <p:sp>
        <p:nvSpPr>
          <p:cNvPr id="4" name="Content Placeholder 3"/>
          <p:cNvSpPr>
            <a:spLocks noGrp="1"/>
          </p:cNvSpPr>
          <p:nvPr>
            <p:ph sz="half" idx="1"/>
          </p:nvPr>
        </p:nvSpPr>
        <p:spPr>
          <a:xfrm>
            <a:off x="457200" y="1600200"/>
            <a:ext cx="4038600" cy="5128627"/>
          </a:xfrm>
        </p:spPr>
        <p:txBody>
          <a:bodyPr>
            <a:normAutofit fontScale="55000" lnSpcReduction="20000"/>
          </a:bodyPr>
          <a:lstStyle/>
          <a:p>
            <a:r>
              <a:rPr lang="en-US" dirty="0" smtClean="0"/>
              <a:t>DotNetNuke</a:t>
            </a:r>
            <a:r>
              <a:rPr lang="da-DK" dirty="0"/>
              <a:t>®</a:t>
            </a:r>
            <a:r>
              <a:rPr lang="en-US" dirty="0" smtClean="0"/>
              <a:t> Skins</a:t>
            </a:r>
          </a:p>
          <a:p>
            <a:pPr lvl="1"/>
            <a:r>
              <a:rPr lang="da-DK" dirty="0" err="1"/>
              <a:t>Wed</a:t>
            </a:r>
            <a:r>
              <a:rPr lang="da-DK" dirty="0"/>
              <a:t> </a:t>
            </a:r>
            <a:r>
              <a:rPr lang="da-DK" dirty="0" err="1"/>
              <a:t>Sep</a:t>
            </a:r>
            <a:r>
              <a:rPr lang="da-DK" dirty="0"/>
              <a:t> 14, </a:t>
            </a:r>
            <a:r>
              <a:rPr lang="da-DK" dirty="0" smtClean="0"/>
              <a:t>2011</a:t>
            </a:r>
          </a:p>
          <a:p>
            <a:r>
              <a:rPr lang="da-DK" dirty="0"/>
              <a:t>DotNetNuke® </a:t>
            </a:r>
            <a:r>
              <a:rPr lang="da-DK" dirty="0" err="1" smtClean="0"/>
              <a:t>Announcements</a:t>
            </a:r>
            <a:endParaRPr lang="da-DK" dirty="0" smtClean="0"/>
          </a:p>
          <a:p>
            <a:pPr lvl="1"/>
            <a:r>
              <a:rPr lang="en-US" dirty="0"/>
              <a:t>Sun Jun 30, </a:t>
            </a:r>
            <a:r>
              <a:rPr lang="en-US" dirty="0" smtClean="0"/>
              <a:t>2013</a:t>
            </a:r>
          </a:p>
          <a:p>
            <a:r>
              <a:rPr lang="en-US" b="1" dirty="0"/>
              <a:t>DNN Blog</a:t>
            </a:r>
          </a:p>
          <a:p>
            <a:pPr lvl="1"/>
            <a:r>
              <a:rPr lang="sk-SK" b="1" dirty="0" smtClean="0"/>
              <a:t>Wed Dec 4, 2013</a:t>
            </a:r>
          </a:p>
          <a:p>
            <a:r>
              <a:rPr lang="sk-SK" dirty="0" smtClean="0"/>
              <a:t>DotNetNuke® Documents</a:t>
            </a:r>
          </a:p>
          <a:p>
            <a:pPr lvl="1"/>
            <a:r>
              <a:rPr lang="en-US" dirty="0" smtClean="0"/>
              <a:t>Fri </a:t>
            </a:r>
            <a:r>
              <a:rPr lang="en-US" dirty="0"/>
              <a:t>Jun 7, </a:t>
            </a:r>
            <a:r>
              <a:rPr lang="en-US" dirty="0" smtClean="0"/>
              <a:t>2013</a:t>
            </a:r>
          </a:p>
          <a:p>
            <a:r>
              <a:rPr lang="en-US" b="1" dirty="0"/>
              <a:t>DotNetNuke® </a:t>
            </a:r>
            <a:r>
              <a:rPr lang="en-US" b="1" dirty="0" smtClean="0"/>
              <a:t>Events</a:t>
            </a:r>
          </a:p>
          <a:p>
            <a:pPr lvl="1"/>
            <a:r>
              <a:rPr lang="en-US" b="1" dirty="0" smtClean="0"/>
              <a:t>Tue Dec 3, 2013</a:t>
            </a:r>
            <a:endParaRPr lang="en-US" b="1" dirty="0" smtClean="0"/>
          </a:p>
          <a:p>
            <a:r>
              <a:rPr lang="en-US" dirty="0"/>
              <a:t>DotNetNuke® </a:t>
            </a:r>
            <a:r>
              <a:rPr lang="en-US" dirty="0" smtClean="0"/>
              <a:t>FAQ</a:t>
            </a:r>
          </a:p>
          <a:p>
            <a:pPr lvl="1"/>
            <a:r>
              <a:rPr lang="cs-CZ" dirty="0" err="1"/>
              <a:t>Thu</a:t>
            </a:r>
            <a:r>
              <a:rPr lang="cs-CZ" dirty="0"/>
              <a:t> </a:t>
            </a:r>
            <a:r>
              <a:rPr lang="cs-CZ" dirty="0" err="1"/>
              <a:t>Oct</a:t>
            </a:r>
            <a:r>
              <a:rPr lang="cs-CZ" dirty="0"/>
              <a:t> 10, </a:t>
            </a:r>
            <a:r>
              <a:rPr lang="cs-CZ" dirty="0" smtClean="0"/>
              <a:t>2013</a:t>
            </a:r>
          </a:p>
          <a:p>
            <a:r>
              <a:rPr lang="cs-CZ" dirty="0"/>
              <a:t>DotNetNuke® </a:t>
            </a:r>
            <a:r>
              <a:rPr lang="cs-CZ" dirty="0" smtClean="0"/>
              <a:t>Feedback</a:t>
            </a:r>
          </a:p>
          <a:p>
            <a:pPr lvl="1"/>
            <a:r>
              <a:rPr lang="cs-CZ" dirty="0" err="1"/>
              <a:t>Fri</a:t>
            </a:r>
            <a:r>
              <a:rPr lang="cs-CZ" dirty="0"/>
              <a:t> </a:t>
            </a:r>
            <a:r>
              <a:rPr lang="cs-CZ" dirty="0" err="1"/>
              <a:t>Oct</a:t>
            </a:r>
            <a:r>
              <a:rPr lang="cs-CZ" dirty="0"/>
              <a:t> 4, </a:t>
            </a:r>
            <a:r>
              <a:rPr lang="cs-CZ" dirty="0" smtClean="0"/>
              <a:t>2013</a:t>
            </a:r>
          </a:p>
          <a:p>
            <a:r>
              <a:rPr lang="cs-CZ" dirty="0"/>
              <a:t>DotNetNuke® </a:t>
            </a:r>
            <a:r>
              <a:rPr lang="cs-CZ" dirty="0" err="1" smtClean="0"/>
              <a:t>Forum</a:t>
            </a:r>
            <a:endParaRPr lang="cs-CZ" dirty="0" smtClean="0"/>
          </a:p>
          <a:p>
            <a:pPr lvl="1"/>
            <a:r>
              <a:rPr lang="ro-RO" dirty="0"/>
              <a:t>Wed Jul 20, </a:t>
            </a:r>
            <a:r>
              <a:rPr lang="ro-RO" dirty="0" smtClean="0"/>
              <a:t>2011</a:t>
            </a:r>
          </a:p>
          <a:p>
            <a:r>
              <a:rPr lang="ro-RO" dirty="0"/>
              <a:t>DotNetNuke® </a:t>
            </a:r>
            <a:r>
              <a:rPr lang="ro-RO" dirty="0" smtClean="0"/>
              <a:t>Gallery</a:t>
            </a:r>
          </a:p>
          <a:p>
            <a:pPr lvl="1"/>
            <a:r>
              <a:rPr lang="ro-RO" dirty="0"/>
              <a:t>Sun Jul 3, </a:t>
            </a:r>
            <a:r>
              <a:rPr lang="ro-RO" dirty="0" smtClean="0"/>
              <a:t>2011</a:t>
            </a:r>
          </a:p>
          <a:p>
            <a:r>
              <a:rPr lang="ro-RO" dirty="0"/>
              <a:t>DotNetNuke® </a:t>
            </a:r>
            <a:r>
              <a:rPr lang="ro-RO" dirty="0" smtClean="0"/>
              <a:t>Iframe</a:t>
            </a:r>
          </a:p>
          <a:p>
            <a:pPr lvl="1"/>
            <a:r>
              <a:rPr lang="en-US" dirty="0"/>
              <a:t>Sun Jun 30, </a:t>
            </a:r>
            <a:r>
              <a:rPr lang="en-US" dirty="0" smtClean="0"/>
              <a:t>2013</a:t>
            </a:r>
          </a:p>
          <a:p>
            <a:r>
              <a:rPr lang="en-US" dirty="0"/>
              <a:t>DotNetNuke® </a:t>
            </a:r>
            <a:r>
              <a:rPr lang="en-US" dirty="0" smtClean="0"/>
              <a:t>Links</a:t>
            </a:r>
          </a:p>
          <a:p>
            <a:pPr lvl="1"/>
            <a:r>
              <a:rPr lang="en-US" dirty="0"/>
              <a:t>Sun Jun 30, 2013</a:t>
            </a:r>
          </a:p>
        </p:txBody>
      </p:sp>
      <p:sp>
        <p:nvSpPr>
          <p:cNvPr id="5" name="Content Placeholder 4"/>
          <p:cNvSpPr>
            <a:spLocks noGrp="1"/>
          </p:cNvSpPr>
          <p:nvPr>
            <p:ph sz="half" idx="2"/>
          </p:nvPr>
        </p:nvSpPr>
        <p:spPr>
          <a:xfrm>
            <a:off x="4648200" y="1600200"/>
            <a:ext cx="4038600" cy="5128627"/>
          </a:xfrm>
        </p:spPr>
        <p:txBody>
          <a:bodyPr>
            <a:normAutofit fontScale="55000" lnSpcReduction="20000"/>
          </a:bodyPr>
          <a:lstStyle/>
          <a:p>
            <a:r>
              <a:rPr lang="en-US" dirty="0"/>
              <a:t>DotNetNuke® News Feeds</a:t>
            </a:r>
          </a:p>
          <a:p>
            <a:pPr lvl="1"/>
            <a:r>
              <a:rPr lang="cs-CZ" dirty="0" err="1"/>
              <a:t>Thu</a:t>
            </a:r>
            <a:r>
              <a:rPr lang="cs-CZ" dirty="0"/>
              <a:t> </a:t>
            </a:r>
            <a:r>
              <a:rPr lang="cs-CZ" dirty="0" err="1"/>
              <a:t>Mar</a:t>
            </a:r>
            <a:r>
              <a:rPr lang="cs-CZ" dirty="0"/>
              <a:t> 28, 2013</a:t>
            </a:r>
            <a:endParaRPr lang="en-US" dirty="0"/>
          </a:p>
          <a:p>
            <a:r>
              <a:rPr lang="en-US" dirty="0"/>
              <a:t>DotNetNuke® Media</a:t>
            </a:r>
          </a:p>
          <a:p>
            <a:pPr lvl="1"/>
            <a:r>
              <a:rPr lang="en-US" dirty="0"/>
              <a:t>Wed May 22, 2013</a:t>
            </a:r>
          </a:p>
          <a:p>
            <a:r>
              <a:rPr lang="en-US" dirty="0"/>
              <a:t>DotNetNuke® Reports</a:t>
            </a:r>
          </a:p>
          <a:p>
            <a:pPr lvl="1"/>
            <a:r>
              <a:rPr lang="ro-RO" dirty="0"/>
              <a:t>Sun Jul 3, 2011</a:t>
            </a:r>
            <a:endParaRPr lang="en-US" dirty="0"/>
          </a:p>
          <a:p>
            <a:r>
              <a:rPr lang="en-US" dirty="0"/>
              <a:t>DotNetNuke® Repository</a:t>
            </a:r>
          </a:p>
          <a:p>
            <a:pPr lvl="1"/>
            <a:r>
              <a:rPr lang="cs-CZ" dirty="0" err="1"/>
              <a:t>Thu</a:t>
            </a:r>
            <a:r>
              <a:rPr lang="cs-CZ" dirty="0"/>
              <a:t> Dec 22, 2011</a:t>
            </a:r>
            <a:endParaRPr lang="en-US" dirty="0"/>
          </a:p>
          <a:p>
            <a:r>
              <a:rPr lang="en-US" dirty="0"/>
              <a:t>DotNetNuke® Store</a:t>
            </a:r>
          </a:p>
          <a:p>
            <a:pPr lvl="1"/>
            <a:r>
              <a:rPr lang="sk-SK" dirty="0"/>
              <a:t>Sun Nov 18, 2012</a:t>
            </a:r>
            <a:endParaRPr lang="en-US" dirty="0"/>
          </a:p>
          <a:p>
            <a:r>
              <a:rPr lang="en-US" dirty="0"/>
              <a:t>DotNetNuke® Survey</a:t>
            </a:r>
          </a:p>
          <a:p>
            <a:pPr lvl="1"/>
            <a:r>
              <a:rPr lang="ro-RO" dirty="0"/>
              <a:t>Sun Jul 3, 2011</a:t>
            </a:r>
            <a:endParaRPr lang="en-US" dirty="0"/>
          </a:p>
          <a:p>
            <a:r>
              <a:rPr lang="en-US" dirty="0"/>
              <a:t>DNN® Form and List</a:t>
            </a:r>
          </a:p>
          <a:p>
            <a:pPr lvl="1"/>
            <a:r>
              <a:rPr lang="cs-CZ" dirty="0" err="1"/>
              <a:t>Thu</a:t>
            </a:r>
            <a:r>
              <a:rPr lang="cs-CZ" dirty="0"/>
              <a:t> </a:t>
            </a:r>
            <a:r>
              <a:rPr lang="cs-CZ" dirty="0" err="1"/>
              <a:t>Oct</a:t>
            </a:r>
            <a:r>
              <a:rPr lang="cs-CZ" dirty="0"/>
              <a:t> 3, 2013</a:t>
            </a:r>
            <a:endParaRPr lang="en-US" dirty="0"/>
          </a:p>
          <a:p>
            <a:r>
              <a:rPr lang="en-US" dirty="0"/>
              <a:t>DotNetNuke® Users Online</a:t>
            </a:r>
          </a:p>
          <a:p>
            <a:pPr lvl="1"/>
            <a:r>
              <a:rPr lang="cs-CZ" dirty="0" err="1"/>
              <a:t>Thu</a:t>
            </a:r>
            <a:r>
              <a:rPr lang="cs-CZ" dirty="0"/>
              <a:t> Jun 11, 2009</a:t>
            </a:r>
            <a:endParaRPr lang="en-US" dirty="0"/>
          </a:p>
          <a:p>
            <a:r>
              <a:rPr lang="en-US" b="1" dirty="0"/>
              <a:t>DotNetNuke® Wiki</a:t>
            </a:r>
          </a:p>
          <a:p>
            <a:pPr lvl="1"/>
            <a:r>
              <a:rPr lang="en-US" b="1" dirty="0" smtClean="0"/>
              <a:t>Tue Nov 5, 2013</a:t>
            </a:r>
            <a:endParaRPr lang="en-US" b="1" dirty="0"/>
          </a:p>
          <a:p>
            <a:r>
              <a:rPr lang="en-US" dirty="0"/>
              <a:t>DotNetNuke® XML</a:t>
            </a:r>
          </a:p>
          <a:p>
            <a:pPr lvl="1"/>
            <a:r>
              <a:rPr lang="cs-CZ" dirty="0" err="1"/>
              <a:t>Thu</a:t>
            </a:r>
            <a:r>
              <a:rPr lang="cs-CZ" dirty="0"/>
              <a:t> </a:t>
            </a:r>
            <a:r>
              <a:rPr lang="cs-CZ" dirty="0" err="1"/>
              <a:t>Sep</a:t>
            </a:r>
            <a:r>
              <a:rPr lang="cs-CZ" dirty="0"/>
              <a:t> 15, 2011</a:t>
            </a:r>
            <a:endParaRPr lang="en-US" dirty="0"/>
          </a:p>
          <a:p>
            <a:r>
              <a:rPr lang="en-US" dirty="0" smtClean="0"/>
              <a:t>DotNetNuke</a:t>
            </a:r>
            <a:r>
              <a:rPr lang="en-US" dirty="0"/>
              <a:t>® </a:t>
            </a:r>
            <a:r>
              <a:rPr lang="en-US" dirty="0" err="1"/>
              <a:t>Auth</a:t>
            </a:r>
            <a:r>
              <a:rPr lang="en-US" dirty="0"/>
              <a:t>: Active </a:t>
            </a:r>
            <a:r>
              <a:rPr lang="en-US" dirty="0" smtClean="0"/>
              <a:t>Directory</a:t>
            </a:r>
          </a:p>
          <a:p>
            <a:pPr lvl="1"/>
            <a:r>
              <a:rPr lang="cs-CZ" dirty="0" err="1"/>
              <a:t>Thu</a:t>
            </a:r>
            <a:r>
              <a:rPr lang="cs-CZ" dirty="0"/>
              <a:t> </a:t>
            </a:r>
            <a:r>
              <a:rPr lang="cs-CZ" dirty="0" err="1"/>
              <a:t>Mar</a:t>
            </a:r>
            <a:r>
              <a:rPr lang="cs-CZ" dirty="0"/>
              <a:t> 14, 2013</a:t>
            </a:r>
            <a:endParaRPr lang="en-US" dirty="0"/>
          </a:p>
        </p:txBody>
      </p:sp>
    </p:spTree>
    <p:extLst>
      <p:ext uri="{BB962C8B-B14F-4D97-AF65-F5344CB8AC3E}">
        <p14:creationId xmlns:p14="http://schemas.microsoft.com/office/powerpoint/2010/main" val="8669470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sz="half" idx="1"/>
          </p:nvPr>
        </p:nvSpPr>
        <p:spPr>
          <a:xfrm>
            <a:off x="457200" y="1600200"/>
            <a:ext cx="4511700" cy="4525963"/>
          </a:xfrm>
        </p:spPr>
        <p:txBody>
          <a:bodyPr/>
          <a:lstStyle/>
          <a:p>
            <a:r>
              <a:rPr lang="en-US" dirty="0" smtClean="0"/>
              <a:t>Social Media Update</a:t>
            </a:r>
          </a:p>
          <a:p>
            <a:r>
              <a:rPr lang="en-US" dirty="0" smtClean="0"/>
              <a:t>Corporate Updates</a:t>
            </a:r>
          </a:p>
          <a:p>
            <a:r>
              <a:rPr lang="en-US" dirty="0" smtClean="0"/>
              <a:t>Release Updates</a:t>
            </a:r>
          </a:p>
          <a:p>
            <a:r>
              <a:rPr lang="en-US" dirty="0" smtClean="0"/>
              <a:t>Module Updates</a:t>
            </a:r>
          </a:p>
          <a:p>
            <a:r>
              <a:rPr lang="en-US" dirty="0" err="1" smtClean="0"/>
              <a:t>DotNetNuke</a:t>
            </a:r>
            <a:r>
              <a:rPr lang="en-US" dirty="0" smtClean="0"/>
              <a:t> Products</a:t>
            </a:r>
          </a:p>
          <a:p>
            <a:r>
              <a:rPr lang="en-US" dirty="0" smtClean="0"/>
              <a:t>CADUG Website Updates</a:t>
            </a: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Blog</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v06.00.02 </a:t>
            </a:r>
            <a:r>
              <a:rPr lang="en-US" dirty="0" smtClean="0"/>
              <a:t>Released</a:t>
            </a:r>
          </a:p>
          <a:p>
            <a:pPr marL="704850" lvl="1" indent="-304800">
              <a:spcBef>
                <a:spcPct val="0"/>
              </a:spcBef>
            </a:pPr>
            <a:r>
              <a:rPr lang="en-US" dirty="0" smtClean="0"/>
              <a:t>Prod: </a:t>
            </a:r>
            <a:r>
              <a:rPr lang="en-US" dirty="0" smtClean="0"/>
              <a:t>12/</a:t>
            </a:r>
            <a:r>
              <a:rPr lang="en-US" dirty="0" smtClean="0"/>
              <a:t>04/13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08" y="4001987"/>
            <a:ext cx="3742311" cy="19029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206" y="2617442"/>
            <a:ext cx="3017774" cy="1384300"/>
          </a:xfrm>
          <a:prstGeom prst="rect">
            <a:avLst/>
          </a:prstGeom>
        </p:spPr>
      </p:pic>
    </p:spTree>
    <p:extLst>
      <p:ext uri="{BB962C8B-B14F-4D97-AF65-F5344CB8AC3E}">
        <p14:creationId xmlns:p14="http://schemas.microsoft.com/office/powerpoint/2010/main" val="20553965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a:bodyPr>
          <a:lstStyle/>
          <a:p>
            <a:r>
              <a:rPr lang="en-US" dirty="0" smtClean="0"/>
              <a:t>v06.00.02 </a:t>
            </a:r>
            <a:r>
              <a:rPr lang="en-US" dirty="0"/>
              <a:t>Release</a:t>
            </a:r>
          </a:p>
          <a:p>
            <a:pPr lvl="1"/>
            <a:r>
              <a:rPr lang="en-US" dirty="0"/>
              <a:t>Fixes to v 6 migration script</a:t>
            </a:r>
          </a:p>
          <a:p>
            <a:pPr lvl="1"/>
            <a:r>
              <a:rPr lang="en-US" dirty="0"/>
              <a:t>Fix to </a:t>
            </a:r>
            <a:r>
              <a:rPr lang="en-US" dirty="0" err="1"/>
              <a:t>ViewSettings</a:t>
            </a:r>
            <a:r>
              <a:rPr lang="en-US" dirty="0"/>
              <a:t> token replace</a:t>
            </a:r>
          </a:p>
          <a:p>
            <a:pPr lvl="1"/>
            <a:r>
              <a:rPr lang="en-US" dirty="0"/>
              <a:t>Support for templates to be included in skin folder so they can be distributed with skins</a:t>
            </a:r>
            <a:endParaRPr lang="en-US" dirty="0"/>
          </a:p>
        </p:txBody>
      </p:sp>
    </p:spTree>
    <p:extLst>
      <p:ext uri="{BB962C8B-B14F-4D97-AF65-F5344CB8AC3E}">
        <p14:creationId xmlns:p14="http://schemas.microsoft.com/office/powerpoint/2010/main" val="1892887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a:t>
            </a:r>
            <a:r>
              <a:rPr lang="en-US" dirty="0" smtClean="0"/>
              <a:t>Events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v06.01.03 </a:t>
            </a:r>
            <a:r>
              <a:rPr lang="en-US" dirty="0" smtClean="0"/>
              <a:t>Released</a:t>
            </a:r>
          </a:p>
          <a:p>
            <a:pPr marL="704850" lvl="1" indent="-304800">
              <a:spcBef>
                <a:spcPct val="0"/>
              </a:spcBef>
            </a:pPr>
            <a:r>
              <a:rPr lang="en-US" dirty="0" smtClean="0"/>
              <a:t>Prod: </a:t>
            </a:r>
            <a:r>
              <a:rPr lang="en-US" dirty="0" smtClean="0"/>
              <a:t>12/03/</a:t>
            </a:r>
            <a:r>
              <a:rPr lang="en-US" dirty="0" smtClean="0"/>
              <a:t>13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188" y="4085703"/>
            <a:ext cx="3707150" cy="17355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206" y="2813519"/>
            <a:ext cx="3017774" cy="992144"/>
          </a:xfrm>
          <a:prstGeom prst="rect">
            <a:avLst/>
          </a:prstGeom>
        </p:spPr>
      </p:pic>
    </p:spTree>
    <p:extLst>
      <p:ext uri="{BB962C8B-B14F-4D97-AF65-F5344CB8AC3E}">
        <p14:creationId xmlns:p14="http://schemas.microsoft.com/office/powerpoint/2010/main" val="80806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fontScale="47500" lnSpcReduction="20000"/>
          </a:bodyPr>
          <a:lstStyle/>
          <a:p>
            <a:r>
              <a:rPr lang="en-US" dirty="0" smtClean="0"/>
              <a:t>DNN </a:t>
            </a:r>
            <a:r>
              <a:rPr lang="en-US" dirty="0"/>
              <a:t>Events 06.01.03</a:t>
            </a:r>
          </a:p>
          <a:p>
            <a:pPr lvl="1"/>
            <a:r>
              <a:rPr lang="en-US" dirty="0" smtClean="0"/>
              <a:t>Events </a:t>
            </a:r>
            <a:r>
              <a:rPr lang="en-US" dirty="0"/>
              <a:t>06.01.03 will work for any DNN version 6.2.7 and up. Full details on the changes can be found in great detail at the issues tab.</a:t>
            </a:r>
          </a:p>
          <a:p>
            <a:r>
              <a:rPr lang="en-US" dirty="0"/>
              <a:t>CHANGES</a:t>
            </a:r>
          </a:p>
          <a:p>
            <a:pPr lvl="1"/>
            <a:r>
              <a:rPr lang="en-US" dirty="0" smtClean="0"/>
              <a:t>Updated </a:t>
            </a:r>
            <a:r>
              <a:rPr lang="en-US" dirty="0" err="1"/>
              <a:t>EditEvents.ascx</a:t>
            </a:r>
            <a:r>
              <a:rPr lang="en-US" dirty="0"/>
              <a:t> to work with DNN6/7 form patterns</a:t>
            </a:r>
          </a:p>
          <a:p>
            <a:pPr lvl="1"/>
            <a:r>
              <a:rPr lang="en-US" dirty="0"/>
              <a:t>Updated Events Module Settings to be </a:t>
            </a:r>
            <a:r>
              <a:rPr lang="en-US" dirty="0" err="1"/>
              <a:t>serializable</a:t>
            </a:r>
            <a:r>
              <a:rPr lang="en-US" dirty="0"/>
              <a:t> to enable support for Azure caching provider.</a:t>
            </a:r>
          </a:p>
          <a:p>
            <a:pPr lvl="1"/>
            <a:r>
              <a:rPr lang="en-US" dirty="0"/>
              <a:t>Added setting to enable admins to make User Profile events private.</a:t>
            </a:r>
          </a:p>
          <a:p>
            <a:r>
              <a:rPr lang="en-US" dirty="0"/>
              <a:t>BUG FIXES</a:t>
            </a:r>
          </a:p>
          <a:p>
            <a:pPr lvl="1"/>
            <a:r>
              <a:rPr lang="en-US" dirty="0" smtClean="0"/>
              <a:t>Fixed </a:t>
            </a:r>
            <a:r>
              <a:rPr lang="en-US" dirty="0"/>
              <a:t>reminder time validation in edit view</a:t>
            </a:r>
          </a:p>
          <a:p>
            <a:pPr lvl="1"/>
            <a:r>
              <a:rPr lang="en-US" dirty="0"/>
              <a:t>Corrected edit view validation, so that non-dynamic errors are displayed rather than page returning to non-edit view</a:t>
            </a:r>
          </a:p>
          <a:p>
            <a:pPr lvl="1"/>
            <a:r>
              <a:rPr lang="en-US" dirty="0"/>
              <a:t>Changed to handle all day events correctly in .</a:t>
            </a:r>
            <a:r>
              <a:rPr lang="en-US" dirty="0" err="1"/>
              <a:t>ics</a:t>
            </a:r>
            <a:r>
              <a:rPr lang="en-US" dirty="0"/>
              <a:t> files</a:t>
            </a:r>
          </a:p>
          <a:p>
            <a:pPr lvl="1"/>
            <a:r>
              <a:rPr lang="en-US" dirty="0"/>
              <a:t>Corrected handling of event notifications via sub-calendars</a:t>
            </a:r>
          </a:p>
          <a:p>
            <a:pPr lvl="1"/>
            <a:r>
              <a:rPr lang="en-US" dirty="0"/>
              <a:t>Fixed issues around display and editing of events in User Profile calendars</a:t>
            </a:r>
          </a:p>
          <a:p>
            <a:pPr lvl="1"/>
            <a:r>
              <a:rPr lang="en-US" dirty="0"/>
              <a:t>Fixed </a:t>
            </a:r>
            <a:r>
              <a:rPr lang="en-US" dirty="0" err="1"/>
              <a:t>PubDate</a:t>
            </a:r>
            <a:r>
              <a:rPr lang="en-US" dirty="0"/>
              <a:t> for negative </a:t>
            </a:r>
            <a:r>
              <a:rPr lang="en-US" dirty="0" err="1"/>
              <a:t>timezones</a:t>
            </a:r>
            <a:r>
              <a:rPr lang="en-US" dirty="0"/>
              <a:t> in RSS feed</a:t>
            </a:r>
          </a:p>
          <a:p>
            <a:pPr lvl="1"/>
            <a:r>
              <a:rPr lang="en-US" dirty="0"/>
              <a:t>Fixed bug in restricting categories</a:t>
            </a:r>
          </a:p>
          <a:p>
            <a:pPr lvl="1"/>
            <a:r>
              <a:rPr lang="en-US" dirty="0"/>
              <a:t>Adjusted padding around date/time pickers for DNN 7</a:t>
            </a:r>
          </a:p>
          <a:p>
            <a:pPr lvl="1"/>
            <a:r>
              <a:rPr lang="en-US" dirty="0"/>
              <a:t>Fixed bugs in sorting in List view</a:t>
            </a:r>
          </a:p>
          <a:p>
            <a:pPr lvl="1"/>
            <a:r>
              <a:rPr lang="en-US" dirty="0"/>
              <a:t>Fixed tooltip issue in Month view in DNN 7</a:t>
            </a:r>
          </a:p>
          <a:p>
            <a:r>
              <a:rPr lang="en-US" dirty="0"/>
              <a:t>NOTE</a:t>
            </a:r>
          </a:p>
          <a:p>
            <a:pPr lvl="1"/>
            <a:r>
              <a:rPr lang="en-US" dirty="0" smtClean="0"/>
              <a:t>Although </a:t>
            </a:r>
            <a:r>
              <a:rPr lang="en-US" dirty="0"/>
              <a:t>the minimum (technical level) DNN version is specified as 6.2.7, we strongly advise to start with DNN 7.2.0 if you use IE11, since the (</a:t>
            </a:r>
            <a:r>
              <a:rPr lang="en-US" dirty="0" err="1"/>
              <a:t>Telerik</a:t>
            </a:r>
            <a:r>
              <a:rPr lang="en-US" dirty="0"/>
              <a:t> based) date picker in DNN 6.2.7. is not correctly formatted in IE11. This is resolved in DNN 7.2.0 . NB Chrome and </a:t>
            </a:r>
            <a:r>
              <a:rPr lang="en-US" dirty="0" err="1"/>
              <a:t>FireFox</a:t>
            </a:r>
            <a:r>
              <a:rPr lang="en-US" dirty="0"/>
              <a:t> are not affected.</a:t>
            </a:r>
            <a:endParaRPr lang="en-US" dirty="0"/>
          </a:p>
        </p:txBody>
      </p:sp>
    </p:spTree>
    <p:extLst>
      <p:ext uri="{BB962C8B-B14F-4D97-AF65-F5344CB8AC3E}">
        <p14:creationId xmlns:p14="http://schemas.microsoft.com/office/powerpoint/2010/main" val="41902936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DNN Wiki</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v05.00.01 </a:t>
            </a:r>
            <a:r>
              <a:rPr lang="en-US" dirty="0" smtClean="0"/>
              <a:t>Released</a:t>
            </a:r>
          </a:p>
          <a:p>
            <a:pPr marL="704850" lvl="1" indent="-304800">
              <a:spcBef>
                <a:spcPct val="0"/>
              </a:spcBef>
            </a:pPr>
            <a:r>
              <a:rPr lang="en-US" dirty="0" smtClean="0"/>
              <a:t>Prod: </a:t>
            </a:r>
            <a:r>
              <a:rPr lang="en-US" dirty="0" smtClean="0"/>
              <a:t>11/05/13</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69" y="4199476"/>
            <a:ext cx="3797683" cy="1769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326" y="2828884"/>
            <a:ext cx="2389533" cy="961414"/>
          </a:xfrm>
          <a:prstGeom prst="rect">
            <a:avLst/>
          </a:prstGeom>
        </p:spPr>
      </p:pic>
    </p:spTree>
    <p:extLst>
      <p:ext uri="{BB962C8B-B14F-4D97-AF65-F5344CB8AC3E}">
        <p14:creationId xmlns:p14="http://schemas.microsoft.com/office/powerpoint/2010/main" val="12451925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Notes</a:t>
            </a:r>
            <a:endParaRPr lang="en-US" dirty="0"/>
          </a:p>
        </p:txBody>
      </p:sp>
      <p:sp>
        <p:nvSpPr>
          <p:cNvPr id="6" name="Content Placeholder 5"/>
          <p:cNvSpPr>
            <a:spLocks noGrp="1"/>
          </p:cNvSpPr>
          <p:nvPr>
            <p:ph idx="1"/>
          </p:nvPr>
        </p:nvSpPr>
        <p:spPr>
          <a:xfrm>
            <a:off x="457200" y="1600200"/>
            <a:ext cx="8229600" cy="4632306"/>
          </a:xfrm>
        </p:spPr>
        <p:txBody>
          <a:bodyPr>
            <a:normAutofit/>
          </a:bodyPr>
          <a:lstStyle/>
          <a:p>
            <a:r>
              <a:rPr lang="en-US" dirty="0" smtClean="0"/>
              <a:t>Enhancements</a:t>
            </a:r>
            <a:r>
              <a:rPr lang="en-US" dirty="0"/>
              <a:t>:</a:t>
            </a:r>
          </a:p>
          <a:p>
            <a:pPr lvl="1"/>
            <a:r>
              <a:rPr lang="en-US" dirty="0" smtClean="0"/>
              <a:t>Journal </a:t>
            </a:r>
            <a:r>
              <a:rPr lang="en-US" dirty="0"/>
              <a:t>Integration</a:t>
            </a:r>
          </a:p>
          <a:p>
            <a:pPr lvl="1"/>
            <a:r>
              <a:rPr lang="en-US" dirty="0"/>
              <a:t>Added "Delete Confirmation"</a:t>
            </a:r>
          </a:p>
          <a:p>
            <a:pPr lvl="1"/>
            <a:r>
              <a:rPr lang="en-US" dirty="0"/>
              <a:t>"Add Page" button to "All Pages View"</a:t>
            </a:r>
          </a:p>
          <a:p>
            <a:r>
              <a:rPr lang="en-US" dirty="0"/>
              <a:t>Big Fixes</a:t>
            </a:r>
          </a:p>
          <a:p>
            <a:pPr lvl="1"/>
            <a:r>
              <a:rPr lang="en-US" dirty="0" smtClean="0"/>
              <a:t>Pressing </a:t>
            </a:r>
            <a:r>
              <a:rPr lang="en-US" dirty="0"/>
              <a:t>Enter on Wiki Search Page Displays Search Results</a:t>
            </a:r>
          </a:p>
          <a:p>
            <a:pPr lvl="1"/>
            <a:r>
              <a:rPr lang="en-US" dirty="0"/>
              <a:t>RSS Feeds display correctly</a:t>
            </a:r>
            <a:endParaRPr lang="en-US" dirty="0"/>
          </a:p>
        </p:txBody>
      </p:sp>
    </p:spTree>
    <p:extLst>
      <p:ext uri="{BB962C8B-B14F-4D97-AF65-F5344CB8AC3E}">
        <p14:creationId xmlns:p14="http://schemas.microsoft.com/office/powerpoint/2010/main" val="17091530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CADUG Updates</a:t>
            </a:r>
            <a:endParaRPr lang="en-US" dirty="0"/>
          </a:p>
        </p:txBody>
      </p:sp>
      <p:sp>
        <p:nvSpPr>
          <p:cNvPr id="7" name="Subtitle 6"/>
          <p:cNvSpPr>
            <a:spLocks noGrp="1"/>
          </p:cNvSpPr>
          <p:nvPr>
            <p:ph type="subTitle" idx="1"/>
          </p:nvPr>
        </p:nvSpPr>
        <p:spPr/>
        <p:txBody>
          <a:bodyPr/>
          <a:lstStyle/>
          <a:p>
            <a:r>
              <a:rPr lang="en-US" dirty="0" smtClean="0">
                <a:solidFill>
                  <a:srgbClr val="000000"/>
                </a:solidFill>
              </a:rPr>
              <a:t>Website &amp; Social Media Websites</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CADUG Website Hosting</a:t>
            </a:r>
            <a:endParaRPr lang="en-US" dirty="0"/>
          </a:p>
        </p:txBody>
      </p:sp>
      <p:sp>
        <p:nvSpPr>
          <p:cNvPr id="3" name="Content Placeholder 2"/>
          <p:cNvSpPr>
            <a:spLocks noGrp="1"/>
          </p:cNvSpPr>
          <p:nvPr>
            <p:ph idx="1"/>
          </p:nvPr>
        </p:nvSpPr>
        <p:spPr>
          <a:xfrm>
            <a:off x="457200" y="1600200"/>
            <a:ext cx="7137264" cy="5059555"/>
          </a:xfrm>
        </p:spPr>
        <p:txBody>
          <a:bodyPr>
            <a:normAutofit lnSpcReduction="10000"/>
          </a:bodyPr>
          <a:lstStyle/>
          <a:p>
            <a:r>
              <a:rPr lang="en-US" dirty="0" smtClean="0"/>
              <a:t>The Chicago Area DotNetNuke Website Hosting is provided </a:t>
            </a:r>
            <a:r>
              <a:rPr lang="en-US" dirty="0"/>
              <a:t>b</a:t>
            </a:r>
            <a:r>
              <a:rPr lang="en-US" dirty="0" smtClean="0"/>
              <a:t>y:</a:t>
            </a:r>
          </a:p>
          <a:p>
            <a:pPr marL="0" indent="0">
              <a:buNone/>
            </a:pPr>
            <a:endParaRPr lang="en-US" sz="5400" dirty="0" smtClean="0"/>
          </a:p>
          <a:p>
            <a:r>
              <a:rPr lang="en-US" dirty="0" smtClean="0"/>
              <a:t>Be sure to stop by and check out our sponsors for the best in DotNetNuke hosting</a:t>
            </a:r>
          </a:p>
          <a:p>
            <a:r>
              <a:rPr lang="en-US" dirty="0" smtClean="0"/>
              <a:t>Sprocket Websites uses and recommends </a:t>
            </a:r>
            <a:r>
              <a:rPr lang="en-US" dirty="0" err="1" smtClean="0"/>
              <a:t>PowerDNN</a:t>
            </a:r>
            <a:r>
              <a:rPr lang="en-US" dirty="0" smtClean="0"/>
              <a:t> to its customers</a:t>
            </a:r>
          </a:p>
        </p:txBody>
      </p:sp>
      <p:grpSp>
        <p:nvGrpSpPr>
          <p:cNvPr id="10" name="Group 9"/>
          <p:cNvGrpSpPr/>
          <p:nvPr/>
        </p:nvGrpSpPr>
        <p:grpSpPr>
          <a:xfrm>
            <a:off x="1983315" y="2722046"/>
            <a:ext cx="5171386" cy="700986"/>
            <a:chOff x="1983315" y="2646224"/>
            <a:chExt cx="5171386" cy="700986"/>
          </a:xfrm>
        </p:grpSpPr>
        <p:pic>
          <p:nvPicPr>
            <p:cNvPr id="5" name="Picture 4"/>
            <p:cNvPicPr>
              <a:picLocks noChangeAspect="1"/>
            </p:cNvPicPr>
            <p:nvPr/>
          </p:nvPicPr>
          <p:blipFill>
            <a:blip r:embed="rId2"/>
            <a:stretch>
              <a:fillRect/>
            </a:stretch>
          </p:blipFill>
          <p:spPr>
            <a:xfrm>
              <a:off x="1983315" y="2646224"/>
              <a:ext cx="700986" cy="700986"/>
            </a:xfrm>
            <a:prstGeom prst="rect">
              <a:avLst/>
            </a:prstGeom>
          </p:spPr>
        </p:pic>
        <p:pic>
          <p:nvPicPr>
            <p:cNvPr id="7" name="Picture 6"/>
            <p:cNvPicPr>
              <a:picLocks noChangeAspect="1"/>
            </p:cNvPicPr>
            <p:nvPr/>
          </p:nvPicPr>
          <p:blipFill>
            <a:blip r:embed="rId3"/>
            <a:stretch>
              <a:fillRect/>
            </a:stretch>
          </p:blipFill>
          <p:spPr>
            <a:xfrm>
              <a:off x="2684301" y="2646224"/>
              <a:ext cx="4470400" cy="698500"/>
            </a:xfrm>
            <a:prstGeom prst="rect">
              <a:avLst/>
            </a:prstGeom>
          </p:spPr>
        </p:pic>
      </p:grpSp>
      <p:grpSp>
        <p:nvGrpSpPr>
          <p:cNvPr id="12" name="Group 11"/>
          <p:cNvGrpSpPr/>
          <p:nvPr/>
        </p:nvGrpSpPr>
        <p:grpSpPr>
          <a:xfrm>
            <a:off x="6434813" y="4062294"/>
            <a:ext cx="2549396" cy="2597461"/>
            <a:chOff x="6434813" y="3917503"/>
            <a:chExt cx="2549396" cy="2597461"/>
          </a:xfrm>
        </p:grpSpPr>
        <p:pic>
          <p:nvPicPr>
            <p:cNvPr id="9" name="Picture 8"/>
            <p:cNvPicPr>
              <a:picLocks noChangeAspect="1"/>
            </p:cNvPicPr>
            <p:nvPr/>
          </p:nvPicPr>
          <p:blipFill>
            <a:blip r:embed="rId4"/>
            <a:stretch>
              <a:fillRect/>
            </a:stretch>
          </p:blipFill>
          <p:spPr>
            <a:xfrm>
              <a:off x="7154701" y="3917503"/>
              <a:ext cx="1829508" cy="2286885"/>
            </a:xfrm>
            <a:prstGeom prst="rect">
              <a:avLst/>
            </a:prstGeom>
          </p:spPr>
        </p:pic>
        <p:sp>
          <p:nvSpPr>
            <p:cNvPr id="11" name="TextBox 10"/>
            <p:cNvSpPr txBox="1"/>
            <p:nvPr/>
          </p:nvSpPr>
          <p:spPr>
            <a:xfrm>
              <a:off x="6434813" y="6207187"/>
              <a:ext cx="2549396" cy="307777"/>
            </a:xfrm>
            <a:prstGeom prst="rect">
              <a:avLst/>
            </a:prstGeom>
            <a:noFill/>
          </p:spPr>
          <p:txBody>
            <a:bodyPr wrap="none" rtlCol="0">
              <a:spAutoFit/>
            </a:bodyPr>
            <a:lstStyle/>
            <a:p>
              <a:pPr algn="r"/>
              <a:r>
                <a:rPr lang="en-US" sz="1400" i="1" dirty="0" smtClean="0"/>
                <a:t>Tony </a:t>
              </a:r>
              <a:r>
                <a:rPr lang="en-US" sz="1400" i="1" dirty="0" err="1" smtClean="0"/>
                <a:t>Valenti</a:t>
              </a:r>
              <a:r>
                <a:rPr lang="en-US" sz="1400" i="1" dirty="0" smtClean="0"/>
                <a:t>, CEO of </a:t>
              </a:r>
              <a:r>
                <a:rPr lang="en-US" sz="1400" i="1" dirty="0" err="1" smtClean="0"/>
                <a:t>PowerDNN</a:t>
              </a:r>
              <a:endParaRPr lang="en-US" sz="1400" i="1" dirty="0"/>
            </a:p>
          </p:txBody>
        </p:sp>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CADUG Website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684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9143999" cy="7684765"/>
          </a:xfrm>
          <a:prstGeom prst="rect">
            <a:avLst/>
          </a:prstGeom>
        </p:spPr>
      </p:pic>
      <p:sp>
        <p:nvSpPr>
          <p:cNvPr id="7" name="TextBox 6"/>
          <p:cNvSpPr txBox="1"/>
          <p:nvPr/>
        </p:nvSpPr>
        <p:spPr>
          <a:xfrm rot="20456836">
            <a:off x="593910" y="1655462"/>
            <a:ext cx="7737471" cy="3046988"/>
          </a:xfrm>
          <a:prstGeom prst="rect">
            <a:avLst/>
          </a:prstGeom>
          <a:solidFill>
            <a:schemeClr val="bg1">
              <a:alpha val="50000"/>
            </a:schemeClr>
          </a:solidFill>
        </p:spPr>
        <p:txBody>
          <a:bodyPr wrap="square" rtlCol="0">
            <a:spAutoFit/>
          </a:bodyPr>
          <a:lstStyle/>
          <a:p>
            <a:r>
              <a:rPr lang="en-US" sz="4800" b="1" dirty="0" smtClean="0">
                <a:solidFill>
                  <a:srgbClr val="800000"/>
                </a:solidFill>
                <a:effectLst>
                  <a:outerShdw blurRad="50800" dist="38100" dir="2700000" algn="tl" rotWithShape="0">
                    <a:prstClr val="black">
                      <a:alpha val="40000"/>
                    </a:prstClr>
                  </a:outerShdw>
                </a:effectLst>
              </a:rPr>
              <a:t>Want to contribute to the Chicago Area DotNetNuke Website?</a:t>
            </a:r>
          </a:p>
          <a:p>
            <a:r>
              <a:rPr lang="en-US" sz="4800" b="1" dirty="0" smtClean="0">
                <a:solidFill>
                  <a:srgbClr val="800000"/>
                </a:solidFill>
                <a:effectLst>
                  <a:outerShdw blurRad="50800" dist="38100" dir="2700000" algn="tl" rotWithShape="0">
                    <a:prstClr val="black">
                      <a:alpha val="40000"/>
                    </a:prstClr>
                  </a:outerShdw>
                </a:effectLst>
              </a:rPr>
              <a:t>Ask Me How…</a:t>
            </a:r>
            <a:endParaRPr lang="en-US" sz="4800" b="1" dirty="0">
              <a:solidFill>
                <a:srgbClr val="80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7929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get involved</a:t>
            </a:r>
            <a:endParaRPr lang="en-US" dirty="0"/>
          </a:p>
        </p:txBody>
      </p:sp>
      <p:sp>
        <p:nvSpPr>
          <p:cNvPr id="6" name="Content Placeholder 5"/>
          <p:cNvSpPr>
            <a:spLocks noGrp="1"/>
          </p:cNvSpPr>
          <p:nvPr>
            <p:ph idx="1"/>
          </p:nvPr>
        </p:nvSpPr>
        <p:spPr>
          <a:xfrm>
            <a:off x="457200" y="1600200"/>
            <a:ext cx="8229600" cy="4774897"/>
          </a:xfrm>
        </p:spPr>
        <p:txBody>
          <a:bodyPr wrap="square">
            <a:spAutoFit/>
          </a:bodyPr>
          <a:lstStyle/>
          <a:p>
            <a:pPr>
              <a:lnSpc>
                <a:spcPct val="80000"/>
              </a:lnSpc>
              <a:spcBef>
                <a:spcPct val="0"/>
              </a:spcBef>
              <a:buClrTx/>
            </a:pPr>
            <a:r>
              <a:rPr lang="en-US" sz="2400" b="1" dirty="0" smtClean="0"/>
              <a:t>Register at </a:t>
            </a:r>
            <a:r>
              <a:rPr lang="en-US" sz="2400" b="1" u="sng" dirty="0" smtClean="0">
                <a:solidFill>
                  <a:srgbClr val="0000FF"/>
                </a:solidFill>
                <a:hlinkClick r:id="rId2"/>
              </a:rPr>
              <a:t>www.ChicagoDNN.org</a:t>
            </a:r>
            <a:r>
              <a:rPr lang="en-US" sz="2400" b="1" dirty="0" smtClean="0"/>
              <a:t> for news and announcements</a:t>
            </a:r>
          </a:p>
          <a:p>
            <a:pPr lvl="1">
              <a:lnSpc>
                <a:spcPct val="80000"/>
              </a:lnSpc>
              <a:spcBef>
                <a:spcPct val="0"/>
              </a:spcBef>
            </a:pPr>
            <a:r>
              <a:rPr lang="en-US" sz="2000" dirty="0" smtClean="0"/>
              <a:t>Join the CAGUG Group on </a:t>
            </a:r>
            <a:r>
              <a:rPr lang="en-US" sz="2000" dirty="0" smtClean="0">
                <a:hlinkClick r:id="rId3"/>
              </a:rPr>
              <a:t>www.ChicagoDNN.com</a:t>
            </a:r>
            <a:endParaRPr lang="en-US" sz="2000" dirty="0" smtClean="0"/>
          </a:p>
          <a:p>
            <a:pPr lvl="2">
              <a:lnSpc>
                <a:spcPct val="80000"/>
              </a:lnSpc>
              <a:spcBef>
                <a:spcPct val="0"/>
              </a:spcBef>
            </a:pPr>
            <a:r>
              <a:rPr lang="en-US" sz="1600" dirty="0" smtClean="0"/>
              <a:t>Currently </a:t>
            </a:r>
            <a:r>
              <a:rPr lang="en-US" sz="1600" dirty="0" smtClean="0"/>
              <a:t>227 </a:t>
            </a:r>
            <a:r>
              <a:rPr lang="en-US" sz="1600" dirty="0" smtClean="0"/>
              <a:t>users on the Website </a:t>
            </a:r>
            <a:r>
              <a:rPr lang="en-US" sz="1600" i="1" dirty="0" smtClean="0"/>
              <a:t>(up </a:t>
            </a:r>
            <a:r>
              <a:rPr lang="en-US" sz="1600" i="1" dirty="0" smtClean="0"/>
              <a:t>15 </a:t>
            </a:r>
            <a:r>
              <a:rPr lang="en-US" sz="1600" i="1" dirty="0" smtClean="0"/>
              <a:t>from last report)</a:t>
            </a:r>
          </a:p>
          <a:p>
            <a:pPr lvl="1">
              <a:lnSpc>
                <a:spcPct val="80000"/>
              </a:lnSpc>
              <a:spcBef>
                <a:spcPts val="538"/>
              </a:spcBef>
            </a:pPr>
            <a:r>
              <a:rPr lang="en-US" sz="2000" dirty="0" smtClean="0"/>
              <a:t>Join the CADUG Group on </a:t>
            </a:r>
            <a:r>
              <a:rPr lang="en-US" sz="2000" u="sng" dirty="0" smtClean="0">
                <a:solidFill>
                  <a:srgbClr val="0000FF"/>
                </a:solidFill>
                <a:hlinkClick r:id="rId4"/>
              </a:rPr>
              <a:t>www.DnnSoftware.com</a:t>
            </a:r>
            <a:r>
              <a:rPr lang="en-US" sz="2000" dirty="0" smtClean="0"/>
              <a:t> </a:t>
            </a:r>
          </a:p>
          <a:p>
            <a:pPr lvl="2">
              <a:lnSpc>
                <a:spcPct val="80000"/>
              </a:lnSpc>
              <a:spcBef>
                <a:spcPts val="450"/>
              </a:spcBef>
            </a:pPr>
            <a:r>
              <a:rPr lang="en-US" sz="1600" dirty="0" smtClean="0"/>
              <a:t>Currently </a:t>
            </a:r>
            <a:r>
              <a:rPr lang="en-US" sz="1600" dirty="0" smtClean="0"/>
              <a:t>62 </a:t>
            </a:r>
            <a:r>
              <a:rPr lang="en-US" sz="1600" dirty="0" smtClean="0"/>
              <a:t>active members </a:t>
            </a:r>
            <a:r>
              <a:rPr lang="en-US" sz="1600" i="1" dirty="0" smtClean="0"/>
              <a:t>(down 1 </a:t>
            </a:r>
            <a:r>
              <a:rPr lang="en-US" sz="1600" i="1" dirty="0" smtClean="0"/>
              <a:t>from last report)</a:t>
            </a:r>
            <a:endParaRPr lang="en-US" sz="1600" dirty="0" smtClean="0"/>
          </a:p>
          <a:p>
            <a:pPr lvl="1">
              <a:lnSpc>
                <a:spcPct val="80000"/>
              </a:lnSpc>
              <a:spcBef>
                <a:spcPts val="538"/>
              </a:spcBef>
            </a:pPr>
            <a:r>
              <a:rPr lang="en-US" sz="2000" dirty="0" smtClean="0"/>
              <a:t>Join the LinkedIn Group on </a:t>
            </a:r>
            <a:r>
              <a:rPr lang="en-US" sz="2000" u="sng" dirty="0" smtClean="0">
                <a:solidFill>
                  <a:srgbClr val="0000FF"/>
                </a:solidFill>
                <a:hlinkClick r:id="rId5"/>
              </a:rPr>
              <a:t>www.LinkedIn.com</a:t>
            </a:r>
            <a:endParaRPr lang="en-US" sz="2000" dirty="0" smtClean="0"/>
          </a:p>
          <a:p>
            <a:pPr lvl="2">
              <a:lnSpc>
                <a:spcPct val="80000"/>
              </a:lnSpc>
              <a:spcBef>
                <a:spcPts val="450"/>
              </a:spcBef>
            </a:pPr>
            <a:r>
              <a:rPr lang="en-US" sz="1600" dirty="0" smtClean="0"/>
              <a:t>Currently </a:t>
            </a:r>
            <a:r>
              <a:rPr lang="en-US" sz="1600" dirty="0" smtClean="0"/>
              <a:t>57 </a:t>
            </a:r>
            <a:r>
              <a:rPr lang="en-US" sz="1600" dirty="0" smtClean="0"/>
              <a:t>active members </a:t>
            </a:r>
            <a:r>
              <a:rPr lang="en-US" sz="1600" i="1" dirty="0" smtClean="0"/>
              <a:t>(up </a:t>
            </a:r>
            <a:r>
              <a:rPr lang="en-US" sz="1600" i="1" dirty="0" smtClean="0"/>
              <a:t>1 </a:t>
            </a:r>
            <a:r>
              <a:rPr lang="en-US" sz="1600" i="1" dirty="0" smtClean="0"/>
              <a:t>from last report)</a:t>
            </a:r>
            <a:endParaRPr lang="en-US" sz="1600" dirty="0" smtClean="0"/>
          </a:p>
          <a:p>
            <a:pPr lvl="1">
              <a:lnSpc>
                <a:spcPct val="80000"/>
              </a:lnSpc>
              <a:spcBef>
                <a:spcPts val="538"/>
              </a:spcBef>
            </a:pPr>
            <a:r>
              <a:rPr lang="en-US" sz="2000" dirty="0" smtClean="0"/>
              <a:t>Join the Facebook Group on </a:t>
            </a:r>
            <a:r>
              <a:rPr lang="en-US" sz="2000" u="sng" dirty="0" smtClean="0">
                <a:solidFill>
                  <a:srgbClr val="0000FF"/>
                </a:solidFill>
                <a:hlinkClick r:id="rId6"/>
              </a:rPr>
              <a:t>www.Facebook.com</a:t>
            </a:r>
            <a:r>
              <a:rPr lang="en-US" sz="2000" u="sng" dirty="0" smtClean="0">
                <a:solidFill>
                  <a:srgbClr val="0000FF"/>
                </a:solidFill>
              </a:rPr>
              <a:t>/groups/</a:t>
            </a:r>
            <a:r>
              <a:rPr lang="en-US" sz="2000" u="sng" dirty="0" err="1" smtClean="0">
                <a:solidFill>
                  <a:srgbClr val="0000FF"/>
                </a:solidFill>
              </a:rPr>
              <a:t>cadug</a:t>
            </a:r>
            <a:r>
              <a:rPr lang="en-US" sz="2000" dirty="0" smtClean="0"/>
              <a:t> </a:t>
            </a:r>
          </a:p>
          <a:p>
            <a:pPr lvl="2">
              <a:lnSpc>
                <a:spcPct val="80000"/>
              </a:lnSpc>
              <a:spcBef>
                <a:spcPts val="450"/>
              </a:spcBef>
            </a:pPr>
            <a:r>
              <a:rPr lang="en-US" sz="1600" dirty="0" smtClean="0"/>
              <a:t>Currently 28 active members </a:t>
            </a:r>
            <a:r>
              <a:rPr lang="en-US" sz="1600" i="1" dirty="0" smtClean="0"/>
              <a:t>(same as last report)</a:t>
            </a:r>
          </a:p>
          <a:p>
            <a:pPr lvl="1">
              <a:lnSpc>
                <a:spcPct val="80000"/>
              </a:lnSpc>
              <a:spcBef>
                <a:spcPts val="450"/>
              </a:spcBef>
            </a:pPr>
            <a:r>
              <a:rPr lang="en-US" sz="2000" dirty="0" smtClean="0"/>
              <a:t>Follow us now on Twitter: </a:t>
            </a:r>
            <a:r>
              <a:rPr lang="en-US" sz="2000" u="sng" dirty="0" smtClean="0">
                <a:solidFill>
                  <a:srgbClr val="0000FF"/>
                </a:solidFill>
                <a:hlinkClick r:id="rId7"/>
              </a:rPr>
              <a:t>@ChicagoDNN</a:t>
            </a:r>
            <a:r>
              <a:rPr lang="en-US" sz="2000" u="sng" dirty="0" smtClean="0">
                <a:solidFill>
                  <a:srgbClr val="003DCC"/>
                </a:solidFill>
                <a:hlinkClick r:id="rId7"/>
              </a:rPr>
              <a:t> </a:t>
            </a:r>
            <a:endParaRPr lang="en-US" sz="2000" u="sng" dirty="0" smtClean="0">
              <a:solidFill>
                <a:srgbClr val="003DCC"/>
              </a:solidFill>
            </a:endParaRPr>
          </a:p>
          <a:p>
            <a:pPr lvl="2">
              <a:lnSpc>
                <a:spcPct val="80000"/>
              </a:lnSpc>
              <a:spcBef>
                <a:spcPts val="450"/>
              </a:spcBef>
            </a:pPr>
            <a:r>
              <a:rPr lang="en-US" sz="1600" dirty="0" smtClean="0"/>
              <a:t>Currently </a:t>
            </a:r>
            <a:r>
              <a:rPr lang="en-US" sz="1600" dirty="0" smtClean="0"/>
              <a:t>178 </a:t>
            </a:r>
            <a:r>
              <a:rPr lang="en-US" sz="1600" dirty="0" smtClean="0"/>
              <a:t>people following </a:t>
            </a:r>
            <a:r>
              <a:rPr lang="en-US" sz="1600" i="1" dirty="0" smtClean="0"/>
              <a:t>(up 8 from last report)</a:t>
            </a:r>
          </a:p>
          <a:p>
            <a:pPr lvl="2">
              <a:lnSpc>
                <a:spcPct val="80000"/>
              </a:lnSpc>
              <a:spcBef>
                <a:spcPts val="450"/>
              </a:spcBef>
            </a:pPr>
            <a:r>
              <a:rPr lang="en-US" sz="1600" dirty="0" smtClean="0"/>
              <a:t>Currently following </a:t>
            </a:r>
            <a:r>
              <a:rPr lang="en-US" sz="1600" dirty="0" smtClean="0"/>
              <a:t>323 </a:t>
            </a:r>
            <a:r>
              <a:rPr lang="en-US" sz="1600" dirty="0" smtClean="0"/>
              <a:t>people </a:t>
            </a:r>
            <a:r>
              <a:rPr lang="en-US" sz="1600" i="1" dirty="0" smtClean="0"/>
              <a:t>(up </a:t>
            </a:r>
            <a:r>
              <a:rPr lang="en-US" sz="1600" i="1" dirty="0" smtClean="0"/>
              <a:t>10 </a:t>
            </a:r>
            <a:r>
              <a:rPr lang="en-US" sz="1600" i="1" dirty="0" smtClean="0"/>
              <a:t>from last report)</a:t>
            </a:r>
            <a:endParaRPr lang="en-US" sz="1600" dirty="0" smtClean="0"/>
          </a:p>
          <a:p>
            <a:pPr lvl="1">
              <a:lnSpc>
                <a:spcPct val="80000"/>
              </a:lnSpc>
              <a:spcBef>
                <a:spcPts val="450"/>
              </a:spcBef>
            </a:pPr>
            <a:r>
              <a:rPr lang="en-US" sz="2000" dirty="0" smtClean="0"/>
              <a:t>Join the </a:t>
            </a:r>
            <a:r>
              <a:rPr lang="en-US" sz="2000" dirty="0" err="1" smtClean="0"/>
              <a:t>Meetup</a:t>
            </a:r>
            <a:r>
              <a:rPr lang="en-US" sz="2000" dirty="0" smtClean="0"/>
              <a:t> Group on </a:t>
            </a:r>
            <a:r>
              <a:rPr lang="en-US" sz="2000" u="sng" dirty="0" smtClean="0">
                <a:solidFill>
                  <a:srgbClr val="0000FF"/>
                </a:solidFill>
                <a:hlinkClick r:id="rId8"/>
              </a:rPr>
              <a:t>meetup.com/ChicagoDNN</a:t>
            </a:r>
            <a:endParaRPr lang="en-US" sz="2000" dirty="0" smtClean="0"/>
          </a:p>
          <a:p>
            <a:pPr lvl="2">
              <a:lnSpc>
                <a:spcPct val="80000"/>
              </a:lnSpc>
              <a:spcBef>
                <a:spcPts val="450"/>
              </a:spcBef>
            </a:pPr>
            <a:r>
              <a:rPr lang="en-US" sz="1600" dirty="0" smtClean="0"/>
              <a:t>Currently </a:t>
            </a:r>
            <a:r>
              <a:rPr lang="en-US" sz="1600" dirty="0" smtClean="0"/>
              <a:t>54 </a:t>
            </a:r>
            <a:r>
              <a:rPr lang="en-US" sz="1600" dirty="0" smtClean="0"/>
              <a:t>active members </a:t>
            </a:r>
            <a:r>
              <a:rPr lang="en-US" sz="1600" i="1" dirty="0" smtClean="0"/>
              <a:t>(up 1 from last report)</a:t>
            </a:r>
          </a:p>
          <a:p>
            <a:pPr lvl="1">
              <a:lnSpc>
                <a:spcPct val="80000"/>
              </a:lnSpc>
              <a:spcBef>
                <a:spcPts val="450"/>
              </a:spcBef>
            </a:pPr>
            <a:r>
              <a:rPr lang="en-US" sz="2000" dirty="0" smtClean="0"/>
              <a:t>Join the CADUG Community on </a:t>
            </a:r>
            <a:r>
              <a:rPr lang="en-US" sz="2000" dirty="0" smtClean="0">
                <a:hlinkClick r:id="rId9"/>
              </a:rPr>
              <a:t>plus.google.com</a:t>
            </a:r>
            <a:endParaRPr lang="en-US" sz="2000" dirty="0"/>
          </a:p>
          <a:p>
            <a:pPr lvl="2">
              <a:lnSpc>
                <a:spcPct val="80000"/>
              </a:lnSpc>
              <a:spcBef>
                <a:spcPts val="450"/>
              </a:spcBef>
            </a:pPr>
            <a:r>
              <a:rPr lang="en-US" sz="1600" dirty="0" smtClean="0"/>
              <a:t>Currently 42 active members </a:t>
            </a:r>
            <a:r>
              <a:rPr lang="en-US" sz="1600" i="1" dirty="0" smtClean="0"/>
              <a:t>(same as last report)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Wrap Up / Q&amp;A</a:t>
            </a:r>
            <a:endParaRPr lang="en-US" dirty="0"/>
          </a:p>
        </p:txBody>
      </p:sp>
      <p:sp>
        <p:nvSpPr>
          <p:cNvPr id="11" name="Text Placeholder 10"/>
          <p:cNvSpPr>
            <a:spLocks noGrp="1"/>
          </p:cNvSpPr>
          <p:nvPr>
            <p:ph type="body" idx="1"/>
          </p:nvPr>
        </p:nvSpPr>
        <p:spPr/>
        <p:txBody>
          <a:bodyPr/>
          <a:lstStyle/>
          <a:p>
            <a:r>
              <a:rPr lang="en-US" dirty="0" smtClean="0"/>
              <a:t>Important Links</a:t>
            </a:r>
            <a:endParaRPr lang="en-US" dirty="0"/>
          </a:p>
        </p:txBody>
      </p:sp>
      <p:sp>
        <p:nvSpPr>
          <p:cNvPr id="12" name="Content Placeholder 11"/>
          <p:cNvSpPr>
            <a:spLocks noGrp="1"/>
          </p:cNvSpPr>
          <p:nvPr>
            <p:ph sz="half" idx="2"/>
          </p:nvPr>
        </p:nvSpPr>
        <p:spPr/>
        <p:txBody>
          <a:bodyPr/>
          <a:lstStyle/>
          <a:p>
            <a:pPr marL="304800" indent="-304800">
              <a:spcBef>
                <a:spcPts val="575"/>
              </a:spcBef>
              <a:buClr>
                <a:srgbClr val="000000"/>
              </a:buClr>
              <a:buSzPct val="100000"/>
              <a:buFont typeface="Arial" charset="0"/>
              <a:buChar char="•"/>
            </a:pPr>
            <a:r>
              <a:rPr lang="en-US" u="sng" dirty="0" smtClean="0">
                <a:solidFill>
                  <a:srgbClr val="0000FF"/>
                </a:solidFill>
                <a:latin typeface="Arial" charset="0"/>
                <a:ea typeface="Arial" charset="0"/>
                <a:cs typeface="Arial" charset="0"/>
                <a:sym typeface="Arial" charset="0"/>
                <a:hlinkClick r:id="rId2"/>
              </a:rPr>
              <a:t>ChicagoDNN.org</a:t>
            </a:r>
            <a:endParaRPr lang="en-US" u="sng" dirty="0" smtClean="0">
              <a:solidFill>
                <a:srgbClr val="0000FF"/>
              </a:solidFill>
              <a:latin typeface="Arial" charset="0"/>
              <a:ea typeface="Arial" charset="0"/>
              <a:cs typeface="Arial" charset="0"/>
              <a:sym typeface="Arial" charset="0"/>
            </a:endParaRPr>
          </a:p>
          <a:p>
            <a:pPr marL="304800"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meetup.com</a:t>
            </a:r>
            <a:r>
              <a:rPr lang="en-US" u="sng" dirty="0" smtClean="0">
                <a:solidFill>
                  <a:srgbClr val="0000FF"/>
                </a:solidFill>
                <a:latin typeface="Arial" charset="0"/>
                <a:ea typeface="Arial" charset="0"/>
                <a:cs typeface="Arial" charset="0"/>
                <a:sym typeface="Arial" charset="0"/>
              </a:rPr>
              <a:t>/</a:t>
            </a:r>
            <a:r>
              <a:rPr lang="en-US" u="sng" dirty="0" err="1" smtClean="0">
                <a:solidFill>
                  <a:srgbClr val="0000FF"/>
                </a:solidFill>
                <a:latin typeface="Arial" charset="0"/>
                <a:ea typeface="Arial" charset="0"/>
                <a:cs typeface="Arial" charset="0"/>
                <a:sym typeface="Arial" charset="0"/>
              </a:rPr>
              <a:t>ChicagoDNN</a:t>
            </a:r>
            <a:endParaRPr lang="en-US" u="sng" dirty="0" smtClean="0">
              <a:solidFill>
                <a:srgbClr val="0000FF"/>
              </a:solidFill>
              <a:latin typeface="Arial" charset="0"/>
              <a:ea typeface="Arial" charset="0"/>
              <a:cs typeface="Arial" charset="0"/>
              <a:sym typeface="Arial" charset="0"/>
            </a:endParaRPr>
          </a:p>
          <a:p>
            <a:pPr marL="304800"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twitter.com</a:t>
            </a:r>
            <a:r>
              <a:rPr lang="en-US" u="sng" dirty="0" smtClean="0">
                <a:solidFill>
                  <a:srgbClr val="0000FF"/>
                </a:solidFill>
                <a:latin typeface="Arial" charset="0"/>
                <a:ea typeface="Arial" charset="0"/>
                <a:cs typeface="Arial" charset="0"/>
                <a:sym typeface="Arial" charset="0"/>
              </a:rPr>
              <a:t>/</a:t>
            </a:r>
            <a:r>
              <a:rPr lang="en-US" u="sng" dirty="0" err="1" smtClean="0">
                <a:solidFill>
                  <a:srgbClr val="0000FF"/>
                </a:solidFill>
                <a:latin typeface="Arial" charset="0"/>
                <a:ea typeface="Arial" charset="0"/>
                <a:cs typeface="Arial" charset="0"/>
                <a:sym typeface="Arial" charset="0"/>
              </a:rPr>
              <a:t>ChicagoDNN</a:t>
            </a:r>
            <a:endParaRPr lang="en-US" dirty="0" smtClean="0">
              <a:latin typeface="Arial" charset="0"/>
              <a:ea typeface="Lucida Grande" charset="0"/>
              <a:cs typeface="Lucida Grande" charset="0"/>
              <a:sym typeface="Arial" charset="0"/>
            </a:endParaRPr>
          </a:p>
          <a:p>
            <a:pPr marL="704850" lvl="1"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DotNetNuke.com</a:t>
            </a:r>
            <a:endParaRPr lang="en-US" dirty="0" smtClean="0">
              <a:latin typeface="Arial" charset="0"/>
              <a:ea typeface="Lucida Grande" charset="0"/>
              <a:cs typeface="Lucida Grande" charset="0"/>
              <a:sym typeface="Arial" charset="0"/>
              <a:hlinkClick r:id="rId3"/>
            </a:endParaRPr>
          </a:p>
          <a:p>
            <a:pPr marL="704850" lvl="1" indent="-304800">
              <a:spcBef>
                <a:spcPts val="575"/>
              </a:spcBef>
              <a:buClr>
                <a:srgbClr val="000000"/>
              </a:buClr>
              <a:buSzPct val="100000"/>
              <a:buFont typeface="Arial" charset="0"/>
              <a:buChar char="•"/>
            </a:pPr>
            <a:r>
              <a:rPr lang="en-US" u="sng" dirty="0" err="1">
                <a:solidFill>
                  <a:srgbClr val="0000FF"/>
                </a:solidFill>
                <a:latin typeface="Arial" charset="0"/>
                <a:ea typeface="Arial" charset="0"/>
                <a:cs typeface="Arial" charset="0"/>
                <a:sym typeface="Arial" charset="0"/>
              </a:rPr>
              <a:t>s</a:t>
            </a:r>
            <a:r>
              <a:rPr lang="en-US" u="sng" dirty="0" err="1" smtClean="0">
                <a:solidFill>
                  <a:srgbClr val="0000FF"/>
                </a:solidFill>
                <a:latin typeface="Arial" charset="0"/>
                <a:ea typeface="Arial" charset="0"/>
                <a:cs typeface="Arial" charset="0"/>
                <a:sym typeface="Arial" charset="0"/>
              </a:rPr>
              <a:t>tore.DotNetNuke.com</a:t>
            </a:r>
            <a:endParaRPr lang="en-US" u="sng" dirty="0" smtClean="0">
              <a:solidFill>
                <a:srgbClr val="0000FF"/>
              </a:solidFill>
              <a:latin typeface="Arial" charset="0"/>
              <a:ea typeface="Arial" charset="0"/>
              <a:cs typeface="Arial" charset="0"/>
              <a:sym typeface="Arial" charset="0"/>
            </a:endParaRPr>
          </a:p>
          <a:p>
            <a:pPr marL="704850" lvl="1"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PowerDNN.com</a:t>
            </a:r>
            <a:endParaRPr lang="en-US" u="sng" dirty="0">
              <a:solidFill>
                <a:srgbClr val="0000FF"/>
              </a:solidFill>
              <a:latin typeface="Arial" charset="0"/>
              <a:ea typeface="Arial" charset="0"/>
              <a:cs typeface="Arial" charset="0"/>
              <a:sym typeface="Arial" charset="0"/>
            </a:endParaRPr>
          </a:p>
        </p:txBody>
      </p:sp>
      <p:sp>
        <p:nvSpPr>
          <p:cNvPr id="13" name="Text Placeholder 12"/>
          <p:cNvSpPr>
            <a:spLocks noGrp="1"/>
          </p:cNvSpPr>
          <p:nvPr>
            <p:ph type="body" sz="quarter" idx="3"/>
          </p:nvPr>
        </p:nvSpPr>
        <p:spPr/>
        <p:txBody>
          <a:bodyPr/>
          <a:lstStyle/>
          <a:p>
            <a:r>
              <a:rPr lang="en-US" dirty="0" smtClean="0"/>
              <a:t>Thank You</a:t>
            </a:r>
            <a:endParaRPr lang="en-US" dirty="0"/>
          </a:p>
        </p:txBody>
      </p:sp>
      <p:sp>
        <p:nvSpPr>
          <p:cNvPr id="14" name="Content Placeholder 13"/>
          <p:cNvSpPr>
            <a:spLocks noGrp="1"/>
          </p:cNvSpPr>
          <p:nvPr>
            <p:ph sz="quarter" idx="4"/>
          </p:nvPr>
        </p:nvSpPr>
        <p:spPr/>
        <p:txBody>
          <a:bodyPr/>
          <a:lstStyle/>
          <a:p>
            <a:pPr marL="304800" indent="-304800" algn="ctr">
              <a:spcBef>
                <a:spcPts val="475"/>
              </a:spcBef>
              <a:buNone/>
            </a:pPr>
            <a:r>
              <a:rPr lang="en-US" dirty="0" smtClean="0">
                <a:solidFill>
                  <a:schemeClr val="tx1"/>
                </a:solidFill>
                <a:latin typeface="Arial" charset="0"/>
                <a:ea typeface="Arial" charset="0"/>
                <a:cs typeface="Arial" charset="0"/>
                <a:sym typeface="Arial" charset="0"/>
              </a:rPr>
              <a:t>James Nagy</a:t>
            </a:r>
            <a:endParaRPr lang="en-US" dirty="0">
              <a:latin typeface="Arial" charset="0"/>
              <a:ea typeface="Arial" charset="0"/>
              <a:cs typeface="Arial" charset="0"/>
              <a:sym typeface="Arial" charset="0"/>
            </a:endParaRPr>
          </a:p>
          <a:p>
            <a:pPr marL="304800" indent="-304800" algn="ctr">
              <a:spcBef>
                <a:spcPts val="475"/>
              </a:spcBef>
              <a:buNone/>
            </a:pPr>
            <a:r>
              <a:rPr lang="en-US" dirty="0" smtClean="0">
                <a:solidFill>
                  <a:schemeClr val="tx1"/>
                </a:solidFill>
                <a:latin typeface="Arial" charset="0"/>
                <a:ea typeface="Arial" charset="0"/>
                <a:cs typeface="Arial" charset="0"/>
                <a:sym typeface="Arial" charset="0"/>
              </a:rPr>
              <a:t>Sprocket Websites, Inc.</a:t>
            </a:r>
            <a:endParaRPr lang="en-US" sz="28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u="sng" dirty="0" smtClean="0">
                <a:solidFill>
                  <a:srgbClr val="0000FF"/>
                </a:solidFill>
                <a:latin typeface="Arial" charset="0"/>
                <a:ea typeface="Arial" charset="0"/>
                <a:cs typeface="Arial" charset="0"/>
                <a:sym typeface="Arial" charset="0"/>
                <a:hlinkClick r:id="rId4"/>
              </a:rPr>
              <a:t>Jim@SprocketWebsites.com</a:t>
            </a:r>
            <a:endParaRPr lang="en-US" sz="2000" u="sng" dirty="0" smtClean="0">
              <a:solidFill>
                <a:srgbClr val="0000FF"/>
              </a:solidFill>
              <a:latin typeface="Arial" charset="0"/>
              <a:ea typeface="Arial" charset="0"/>
              <a:cs typeface="Arial" charset="0"/>
              <a:sym typeface="Arial" charset="0"/>
            </a:endParaRPr>
          </a:p>
          <a:p>
            <a:pPr marL="304800" indent="-304800" algn="ctr">
              <a:spcBef>
                <a:spcPts val="475"/>
              </a:spcBef>
              <a:buNone/>
            </a:pPr>
            <a:r>
              <a:rPr lang="en-US" sz="2000" u="sng" dirty="0" err="1" smtClean="0">
                <a:solidFill>
                  <a:srgbClr val="0000FF"/>
                </a:solidFill>
                <a:latin typeface="Arial" charset="0"/>
                <a:ea typeface="Arial" charset="0"/>
                <a:cs typeface="Arial" charset="0"/>
                <a:sym typeface="Arial" charset="0"/>
              </a:rPr>
              <a:t>www.SprocketWebsites.com</a:t>
            </a:r>
            <a:endParaRPr lang="en-US" sz="20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dirty="0" smtClean="0">
                <a:solidFill>
                  <a:schemeClr val="tx1"/>
                </a:solidFill>
                <a:latin typeface="Arial" charset="0"/>
                <a:ea typeface="Arial" charset="0"/>
                <a:cs typeface="Arial" charset="0"/>
                <a:sym typeface="Arial" charset="0"/>
              </a:rPr>
              <a:t>@</a:t>
            </a:r>
            <a:r>
              <a:rPr lang="en-US" sz="2000" dirty="0" err="1" smtClean="0">
                <a:solidFill>
                  <a:schemeClr val="tx1"/>
                </a:solidFill>
                <a:latin typeface="Arial" charset="0"/>
                <a:ea typeface="Arial" charset="0"/>
                <a:cs typeface="Arial" charset="0"/>
                <a:sym typeface="Arial" charset="0"/>
              </a:rPr>
              <a:t>SprocketWebsite</a:t>
            </a:r>
            <a:endParaRPr lang="en-US" sz="20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dirty="0" smtClean="0">
                <a:solidFill>
                  <a:schemeClr val="tx1"/>
                </a:solidFill>
                <a:latin typeface="Arial" charset="0"/>
                <a:ea typeface="Arial" charset="0"/>
                <a:cs typeface="Arial" charset="0"/>
                <a:sym typeface="Arial" charset="0"/>
              </a:rPr>
              <a:t>630.344.9320</a:t>
            </a:r>
          </a:p>
        </p:txBody>
      </p:sp>
      <p:pic>
        <p:nvPicPr>
          <p:cNvPr id="16" name="Picture 15"/>
          <p:cNvPicPr>
            <a:picLocks noChangeAspect="1" noChangeArrowheads="1"/>
          </p:cNvPicPr>
          <p:nvPr/>
        </p:nvPicPr>
        <p:blipFill>
          <a:blip r:embed="rId5"/>
          <a:srcRect/>
          <a:stretch>
            <a:fillRect/>
          </a:stretch>
        </p:blipFill>
        <p:spPr bwMode="auto">
          <a:xfrm>
            <a:off x="4696326" y="4746128"/>
            <a:ext cx="3937000" cy="546100"/>
          </a:xfrm>
          <a:prstGeom prst="rect">
            <a:avLst/>
          </a:prstGeom>
          <a:noFill/>
          <a:ln w="12700" cap="rnd">
            <a:noFill/>
            <a:round/>
            <a:headEnd/>
            <a:tailEnd/>
          </a:ln>
        </p:spPr>
      </p:pic>
      <p:pic>
        <p:nvPicPr>
          <p:cNvPr id="18" name="Picture 17" descr="animatedfooter.gif"/>
          <p:cNvPicPr>
            <a:picLocks noChangeAspect="1"/>
          </p:cNvPicPr>
          <p:nvPr/>
        </p:nvPicPr>
        <p:blipFill>
          <a:blip r:embed="rId6"/>
          <a:stretch>
            <a:fillRect/>
          </a:stretch>
        </p:blipFill>
        <p:spPr>
          <a:xfrm>
            <a:off x="0" y="5456869"/>
            <a:ext cx="9147175" cy="1400661"/>
          </a:xfrm>
          <a:prstGeom prst="rect">
            <a:avLst/>
          </a:prstGeom>
          <a:solidFill>
            <a:srgbClr val="FF6600"/>
          </a:solidFill>
        </p:spPr>
      </p:pic>
      <p:pic>
        <p:nvPicPr>
          <p:cNvPr id="2" name="Picture 1" descr="faceboo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1324" y="4937662"/>
            <a:ext cx="406400" cy="406400"/>
          </a:xfrm>
          <a:prstGeom prst="rect">
            <a:avLst/>
          </a:prstGeom>
        </p:spPr>
      </p:pic>
      <p:pic>
        <p:nvPicPr>
          <p:cNvPr id="3" name="Picture 2" descr="twitt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4030" y="4937662"/>
            <a:ext cx="406400" cy="406400"/>
          </a:xfrm>
          <a:prstGeom prst="rect">
            <a:avLst/>
          </a:prstGeom>
        </p:spPr>
      </p:pic>
      <p:pic>
        <p:nvPicPr>
          <p:cNvPr id="4" name="Picture 3" descr="linkedi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346" y="4937662"/>
            <a:ext cx="406400" cy="406400"/>
          </a:xfrm>
          <a:prstGeom prst="rect">
            <a:avLst/>
          </a:prstGeom>
        </p:spPr>
      </p:pic>
      <p:pic>
        <p:nvPicPr>
          <p:cNvPr id="5" name="Picture 4" descr="meetup.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8448" y="4937662"/>
            <a:ext cx="406400" cy="406400"/>
          </a:xfrm>
          <a:prstGeom prst="rect">
            <a:avLst/>
          </a:prstGeom>
        </p:spPr>
      </p:pic>
      <p:grpSp>
        <p:nvGrpSpPr>
          <p:cNvPr id="9" name="Group 8"/>
          <p:cNvGrpSpPr/>
          <p:nvPr/>
        </p:nvGrpSpPr>
        <p:grpSpPr>
          <a:xfrm>
            <a:off x="747624" y="4937662"/>
            <a:ext cx="406400" cy="406400"/>
            <a:chOff x="2931682" y="4923589"/>
            <a:chExt cx="406400" cy="406400"/>
          </a:xfrm>
        </p:grpSpPr>
        <p:pic>
          <p:nvPicPr>
            <p:cNvPr id="6" name="Picture 5" descr="button-whit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1682" y="4923589"/>
              <a:ext cx="406400" cy="406400"/>
            </a:xfrm>
            <a:prstGeom prst="rect">
              <a:avLst/>
            </a:prstGeom>
          </p:spPr>
        </p:pic>
        <p:pic>
          <p:nvPicPr>
            <p:cNvPr id="7" name="Picture 6" descr="DotNetNuke 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58418" y="4940629"/>
              <a:ext cx="358283" cy="358283"/>
            </a:xfrm>
            <a:prstGeom prst="rect">
              <a:avLst/>
            </a:prstGeom>
          </p:spPr>
        </p:pic>
      </p:grpSp>
      <p:pic>
        <p:nvPicPr>
          <p:cNvPr id="8" name="Picture 7" descr="googl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5249" y="4937662"/>
            <a:ext cx="406400" cy="40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get involved</a:t>
            </a:r>
            <a:endParaRPr lang="en-US" dirty="0"/>
          </a:p>
        </p:txBody>
      </p:sp>
      <p:sp>
        <p:nvSpPr>
          <p:cNvPr id="6" name="Content Placeholder 5"/>
          <p:cNvSpPr>
            <a:spLocks noGrp="1"/>
          </p:cNvSpPr>
          <p:nvPr>
            <p:ph idx="1"/>
          </p:nvPr>
        </p:nvSpPr>
        <p:spPr>
          <a:xfrm>
            <a:off x="457200" y="1600200"/>
            <a:ext cx="8229600" cy="4832092"/>
          </a:xfrm>
        </p:spPr>
        <p:txBody>
          <a:bodyPr wrap="square">
            <a:spAutoFit/>
          </a:bodyPr>
          <a:lstStyle/>
          <a:p>
            <a:pPr>
              <a:lnSpc>
                <a:spcPct val="80000"/>
              </a:lnSpc>
              <a:spcBef>
                <a:spcPct val="0"/>
              </a:spcBef>
              <a:buClrTx/>
            </a:pPr>
            <a:r>
              <a:rPr lang="en-US" sz="2400" b="1" dirty="0" smtClean="0"/>
              <a:t>Can you please help us spread the word?</a:t>
            </a:r>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pPr>
            <a:endParaRPr lang="en-US" sz="2400" dirty="0" smtClean="0"/>
          </a:p>
          <a:p>
            <a:pPr>
              <a:lnSpc>
                <a:spcPct val="80000"/>
              </a:lnSpc>
              <a:spcBef>
                <a:spcPct val="0"/>
              </a:spcBef>
            </a:pPr>
            <a:r>
              <a:rPr lang="en-US" sz="2400" dirty="0" smtClean="0"/>
              <a:t>We are social, be </a:t>
            </a:r>
            <a:r>
              <a:rPr lang="en-US" sz="2400" dirty="0"/>
              <a:t>sure that you have liked us, followed us, joined us, </a:t>
            </a:r>
            <a:r>
              <a:rPr lang="en-US" sz="2400" dirty="0" smtClean="0"/>
              <a:t>circled us, etc</a:t>
            </a:r>
            <a:r>
              <a:rPr lang="en-US" sz="2400" dirty="0"/>
              <a:t>…</a:t>
            </a:r>
          </a:p>
          <a:p>
            <a:pPr>
              <a:lnSpc>
                <a:spcPct val="80000"/>
              </a:lnSpc>
              <a:spcBef>
                <a:spcPct val="0"/>
              </a:spcBef>
            </a:pPr>
            <a:r>
              <a:rPr lang="en-US" sz="2400" dirty="0"/>
              <a:t>Share, like, </a:t>
            </a:r>
            <a:r>
              <a:rPr lang="en-US" sz="2400" dirty="0" err="1" smtClean="0"/>
              <a:t>retweet</a:t>
            </a:r>
            <a:r>
              <a:rPr lang="en-US" sz="2400" dirty="0" smtClean="0"/>
              <a:t>, +1 our posts and we will share, like and </a:t>
            </a:r>
            <a:r>
              <a:rPr lang="en-US" sz="2400" dirty="0" err="1" smtClean="0"/>
              <a:t>retweet</a:t>
            </a:r>
            <a:r>
              <a:rPr lang="en-US" sz="2400" dirty="0" smtClean="0"/>
              <a:t> and +1 your posts as well</a:t>
            </a:r>
            <a:endParaRPr lang="en-US" sz="2400" dirty="0"/>
          </a:p>
          <a:p>
            <a:pPr>
              <a:lnSpc>
                <a:spcPct val="80000"/>
              </a:lnSpc>
              <a:spcBef>
                <a:spcPct val="0"/>
              </a:spcBef>
              <a:buClrTx/>
            </a:pPr>
            <a:r>
              <a:rPr lang="en-US" sz="2400" dirty="0" smtClean="0"/>
              <a:t>Post a message about the Chicago Area DotNetNuke Users group to your Social Media circle of friends, family and neighbors</a:t>
            </a:r>
          </a:p>
          <a:p>
            <a:pPr>
              <a:lnSpc>
                <a:spcPct val="80000"/>
              </a:lnSpc>
              <a:spcBef>
                <a:spcPct val="0"/>
              </a:spcBef>
              <a:buClrTx/>
            </a:pPr>
            <a:r>
              <a:rPr lang="en-US" sz="2400" dirty="0" smtClean="0"/>
              <a:t>Tell people about us and help us grow this group</a:t>
            </a:r>
          </a:p>
        </p:txBody>
      </p:sp>
      <p:pic>
        <p:nvPicPr>
          <p:cNvPr id="9" name="Picture 8"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809" y="2797009"/>
            <a:ext cx="915425" cy="915425"/>
          </a:xfrm>
          <a:prstGeom prst="rect">
            <a:avLst/>
          </a:prstGeom>
        </p:spPr>
      </p:pic>
      <p:pic>
        <p:nvPicPr>
          <p:cNvPr id="12" name="Picture 11"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549" y="2808314"/>
            <a:ext cx="924483" cy="904120"/>
          </a:xfrm>
          <a:prstGeom prst="rect">
            <a:avLst/>
          </a:prstGeom>
        </p:spPr>
      </p:pic>
      <p:pic>
        <p:nvPicPr>
          <p:cNvPr id="15" name="Picture 14" descr="imgr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743" y="2797009"/>
            <a:ext cx="1230111" cy="909622"/>
          </a:xfrm>
          <a:prstGeom prst="rect">
            <a:avLst/>
          </a:prstGeom>
        </p:spPr>
      </p:pic>
      <p:pic>
        <p:nvPicPr>
          <p:cNvPr id="24" name="Picture 23" descr="imgr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0268" y="2797009"/>
            <a:ext cx="909819" cy="909819"/>
          </a:xfrm>
          <a:prstGeom prst="rect">
            <a:avLst/>
          </a:prstGeom>
        </p:spPr>
      </p:pic>
      <p:pic>
        <p:nvPicPr>
          <p:cNvPr id="36" name="Picture 35" descr="DotNetNuk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245" y="2085225"/>
            <a:ext cx="2353143" cy="568000"/>
          </a:xfrm>
          <a:prstGeom prst="rect">
            <a:avLst/>
          </a:prstGeom>
        </p:spPr>
      </p:pic>
      <p:pic>
        <p:nvPicPr>
          <p:cNvPr id="39" name="Picture 38" descr="imgr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7083" y="2801805"/>
            <a:ext cx="910629" cy="910629"/>
          </a:xfrm>
          <a:prstGeom prst="rect">
            <a:avLst/>
          </a:prstGeom>
        </p:spPr>
      </p:pic>
      <p:pic>
        <p:nvPicPr>
          <p:cNvPr id="2" name="Picture 1" descr="googl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2485" y="2808314"/>
            <a:ext cx="850392" cy="850392"/>
          </a:xfrm>
          <a:prstGeom prst="rect">
            <a:avLst/>
          </a:prstGeom>
        </p:spPr>
      </p:pic>
    </p:spTree>
    <p:extLst>
      <p:ext uri="{BB962C8B-B14F-4D97-AF65-F5344CB8AC3E}">
        <p14:creationId xmlns:p14="http://schemas.microsoft.com/office/powerpoint/2010/main" val="3136549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err="1" smtClean="0"/>
              <a:t>Dnn</a:t>
            </a:r>
            <a:r>
              <a:rPr lang="en-US" dirty="0" smtClean="0"/>
              <a:t> Corporate</a:t>
            </a:r>
            <a:endParaRPr lang="en-US" dirty="0"/>
          </a:p>
        </p:txBody>
      </p:sp>
      <p:sp>
        <p:nvSpPr>
          <p:cNvPr id="7" name="Subtitle 6"/>
          <p:cNvSpPr>
            <a:spLocks noGrp="1"/>
          </p:cNvSpPr>
          <p:nvPr>
            <p:ph type="subTitle" idx="1"/>
          </p:nvPr>
        </p:nvSpPr>
        <p:spPr/>
        <p:txBody>
          <a:bodyPr/>
          <a:lstStyle/>
          <a:p>
            <a:r>
              <a:rPr lang="en-US" dirty="0" err="1" smtClean="0">
                <a:solidFill>
                  <a:schemeClr val="tx1"/>
                </a:solidFill>
              </a:rPr>
              <a:t>Dnn</a:t>
            </a:r>
            <a:r>
              <a:rPr lang="en-US" dirty="0" smtClean="0">
                <a:solidFill>
                  <a:schemeClr val="tx1"/>
                </a:solidFill>
              </a:rPr>
              <a:t> In </a:t>
            </a:r>
            <a:r>
              <a:rPr lang="en-US" dirty="0" smtClean="0">
                <a:solidFill>
                  <a:schemeClr val="tx1"/>
                </a:solidFill>
              </a:rPr>
              <a:t>The News</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Dnn</a:t>
            </a:r>
            <a:r>
              <a:rPr lang="en-US" dirty="0"/>
              <a:t> Latest Press </a:t>
            </a:r>
            <a:r>
              <a:rPr lang="en-US" dirty="0" smtClean="0"/>
              <a:t>Releases</a:t>
            </a:r>
            <a:endParaRPr lang="en-US" dirty="0"/>
          </a:p>
        </p:txBody>
      </p:sp>
      <p:sp>
        <p:nvSpPr>
          <p:cNvPr id="3" name="Content Placeholder 2"/>
          <p:cNvSpPr>
            <a:spLocks noGrp="1"/>
          </p:cNvSpPr>
          <p:nvPr>
            <p:ph idx="1"/>
          </p:nvPr>
        </p:nvSpPr>
        <p:spPr/>
        <p:txBody>
          <a:bodyPr>
            <a:normAutofit/>
          </a:bodyPr>
          <a:lstStyle/>
          <a:p>
            <a:r>
              <a:rPr lang="en-US" dirty="0" smtClean="0"/>
              <a:t>DNN </a:t>
            </a:r>
            <a:r>
              <a:rPr lang="en-US" dirty="0" smtClean="0"/>
              <a:t>Expands Product Suite, Services and </a:t>
            </a:r>
            <a:r>
              <a:rPr lang="en-US" dirty="0" err="1" smtClean="0"/>
              <a:t>SaaS</a:t>
            </a:r>
            <a:r>
              <a:rPr lang="en-US" dirty="0" smtClean="0"/>
              <a:t> Offering with ENN </a:t>
            </a:r>
            <a:r>
              <a:rPr lang="en-US" dirty="0" err="1" smtClean="0"/>
              <a:t>Evoq</a:t>
            </a:r>
            <a:endParaRPr lang="en-US" dirty="0" smtClean="0"/>
          </a:p>
          <a:p>
            <a:pPr lvl="1"/>
            <a:r>
              <a:rPr lang="en-US" dirty="0" smtClean="0"/>
              <a:t>July 9, 2013</a:t>
            </a:r>
          </a:p>
          <a:p>
            <a:r>
              <a:rPr lang="en-US" dirty="0" smtClean="0"/>
              <a:t>New DNN Social Integrates Communities into Corporate Websites to Optimize Customer Engagement</a:t>
            </a:r>
          </a:p>
          <a:p>
            <a:pPr lvl="1"/>
            <a:r>
              <a:rPr lang="en-US" dirty="0" smtClean="0"/>
              <a:t>March 19,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Dnn</a:t>
            </a:r>
            <a:r>
              <a:rPr lang="en-US" dirty="0" smtClean="0"/>
              <a:t> in </a:t>
            </a:r>
            <a:r>
              <a:rPr lang="en-US" dirty="0" smtClean="0"/>
              <a:t>the News</a:t>
            </a:r>
            <a:endParaRPr lang="en-US" dirty="0"/>
          </a:p>
        </p:txBody>
      </p:sp>
      <p:sp>
        <p:nvSpPr>
          <p:cNvPr id="3" name="Content Placeholder 2"/>
          <p:cNvSpPr>
            <a:spLocks noGrp="1"/>
          </p:cNvSpPr>
          <p:nvPr>
            <p:ph idx="1"/>
          </p:nvPr>
        </p:nvSpPr>
        <p:spPr/>
        <p:txBody>
          <a:bodyPr>
            <a:normAutofit/>
          </a:bodyPr>
          <a:lstStyle/>
          <a:p>
            <a:r>
              <a:rPr lang="en-US" dirty="0" smtClean="0"/>
              <a:t>DotNetNuke </a:t>
            </a:r>
            <a:r>
              <a:rPr lang="en-US" dirty="0" smtClean="0"/>
              <a:t>Changes Name, Conversations</a:t>
            </a:r>
          </a:p>
          <a:p>
            <a:pPr lvl="1"/>
            <a:r>
              <a:rPr lang="en-US" dirty="0" smtClean="0"/>
              <a:t>Website Magazine</a:t>
            </a:r>
          </a:p>
          <a:p>
            <a:pPr lvl="1"/>
            <a:r>
              <a:rPr lang="en-US" dirty="0" smtClean="0"/>
              <a:t>July 9, 2013</a:t>
            </a:r>
          </a:p>
          <a:p>
            <a:r>
              <a:rPr lang="en-US" dirty="0" smtClean="0"/>
              <a:t>DotNetNuke Rebrands to DNN </a:t>
            </a:r>
            <a:r>
              <a:rPr lang="en-US" dirty="0" err="1" smtClean="0"/>
              <a:t>Evoq</a:t>
            </a:r>
            <a:r>
              <a:rPr lang="en-US" dirty="0" smtClean="0"/>
              <a:t>, Focuses and Business Solutions + Platform</a:t>
            </a:r>
          </a:p>
          <a:p>
            <a:pPr lvl="1"/>
            <a:r>
              <a:rPr lang="en-US" dirty="0" smtClean="0"/>
              <a:t>CMS Wire</a:t>
            </a:r>
          </a:p>
          <a:p>
            <a:pPr lvl="1"/>
            <a:r>
              <a:rPr lang="en-US" dirty="0" smtClean="0"/>
              <a:t>July 9, 2013</a:t>
            </a:r>
          </a:p>
        </p:txBody>
      </p:sp>
    </p:spTree>
    <p:extLst>
      <p:ext uri="{BB962C8B-B14F-4D97-AF65-F5344CB8AC3E}">
        <p14:creationId xmlns:p14="http://schemas.microsoft.com/office/powerpoint/2010/main" val="10110407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600200"/>
            <a:ext cx="7336005" cy="4749983"/>
          </a:xfrm>
        </p:spPr>
        <p:txBody>
          <a:bodyPr>
            <a:normAutofit fontScale="92500" lnSpcReduction="20000"/>
          </a:bodyPr>
          <a:lstStyle/>
          <a:p>
            <a:r>
              <a:rPr lang="en-US" dirty="0" smtClean="0"/>
              <a:t>Web </a:t>
            </a:r>
            <a:r>
              <a:rPr lang="en-US" dirty="0"/>
              <a:t>Content Management and E-Commerce that Doesn’t Break the Bank</a:t>
            </a:r>
          </a:p>
          <a:p>
            <a:pPr lvl="1"/>
            <a:r>
              <a:rPr lang="en-US" dirty="0"/>
              <a:t>Will </a:t>
            </a:r>
            <a:r>
              <a:rPr lang="en-US" dirty="0" err="1"/>
              <a:t>Morgenweck</a:t>
            </a:r>
            <a:r>
              <a:rPr lang="en-US" dirty="0"/>
              <a:t>  12/10/2013  0 Comments</a:t>
            </a:r>
          </a:p>
          <a:p>
            <a:pPr lvl="1"/>
            <a:r>
              <a:rPr lang="en-US" dirty="0"/>
              <a:t>Recently, </a:t>
            </a:r>
            <a:r>
              <a:rPr lang="en-US" dirty="0" err="1"/>
              <a:t>Sitecore</a:t>
            </a:r>
            <a:r>
              <a:rPr lang="en-US" dirty="0"/>
              <a:t> announced the acquisition of </a:t>
            </a:r>
            <a:r>
              <a:rPr lang="en-US" dirty="0" err="1"/>
              <a:t>commerceserver.net</a:t>
            </a:r>
            <a:r>
              <a:rPr lang="en-US" dirty="0"/>
              <a:t>, an e-commerce vendor and provider of the Commerce Server e-commerce engine. According to </a:t>
            </a:r>
            <a:r>
              <a:rPr lang="en-US" dirty="0" err="1"/>
              <a:t>Sitecore</a:t>
            </a:r>
            <a:r>
              <a:rPr lang="en-US" dirty="0"/>
              <a:t>, the acquisition “lays the foundation for the industry’s first .NET based, enterprise-grade Customer Experience Management (CXM) platform with a native, fully integrated e-commerce engine.” (source: </a:t>
            </a:r>
            <a:r>
              <a:rPr lang="en-US" dirty="0" err="1"/>
              <a:t>Sitecore</a:t>
            </a:r>
            <a:r>
              <a:rPr lang="en-US" dirty="0"/>
              <a:t> press release</a:t>
            </a:r>
            <a:r>
              <a:rPr lang="en-US" dirty="0" smtClean="0"/>
              <a:t>)</a:t>
            </a:r>
            <a:endParaRPr lang="en-US" dirty="0"/>
          </a:p>
        </p:txBody>
      </p:sp>
      <p:sp>
        <p:nvSpPr>
          <p:cNvPr id="2" name="Title 1"/>
          <p:cNvSpPr>
            <a:spLocks noGrp="1"/>
          </p:cNvSpPr>
          <p:nvPr>
            <p:ph type="title"/>
          </p:nvPr>
        </p:nvSpPr>
        <p:spPr/>
        <p:txBody>
          <a:bodyPr>
            <a:normAutofit/>
          </a:bodyPr>
          <a:lstStyle/>
          <a:p>
            <a:r>
              <a:rPr lang="en-US" dirty="0" err="1" smtClean="0"/>
              <a:t>Dnn</a:t>
            </a:r>
            <a:r>
              <a:rPr lang="en-US" dirty="0" smtClean="0"/>
              <a:t> </a:t>
            </a:r>
            <a:r>
              <a:rPr lang="en-US" dirty="0"/>
              <a:t>Corporate Blog</a:t>
            </a:r>
          </a:p>
        </p:txBody>
      </p:sp>
    </p:spTree>
    <p:extLst>
      <p:ext uri="{BB962C8B-B14F-4D97-AF65-F5344CB8AC3E}">
        <p14:creationId xmlns:p14="http://schemas.microsoft.com/office/powerpoint/2010/main" val="5962023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1932</TotalTime>
  <Words>2747</Words>
  <Application>Microsoft Macintosh PowerPoint</Application>
  <PresentationFormat>On-screen Show (4:3)</PresentationFormat>
  <Paragraphs>293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Chicago Area DNN Users Group</vt:lpstr>
      <vt:lpstr>New nuke stuff</vt:lpstr>
      <vt:lpstr>Agenda</vt:lpstr>
      <vt:lpstr>How to get involved</vt:lpstr>
      <vt:lpstr>How to get involved</vt:lpstr>
      <vt:lpstr>Dnn Corporate</vt:lpstr>
      <vt:lpstr>Dnn Latest Press Releases</vt:lpstr>
      <vt:lpstr>Dnn in the News</vt:lpstr>
      <vt:lpstr>Dnn Corporate Blog</vt:lpstr>
      <vt:lpstr>Dnn Corporate Blog</vt:lpstr>
      <vt:lpstr>Dnn Corporate Blog</vt:lpstr>
      <vt:lpstr>Dnn Corporate Blog</vt:lpstr>
      <vt:lpstr>Dnn Corporate Blog</vt:lpstr>
      <vt:lpstr>Dnn Corporate Blog</vt:lpstr>
      <vt:lpstr>Dnn Corporate Blog</vt:lpstr>
      <vt:lpstr>Dnn Webinar Events</vt:lpstr>
      <vt:lpstr>Release Updates</vt:lpstr>
      <vt:lpstr>Release Updates</vt:lpstr>
      <vt:lpstr>Major Highlights</vt:lpstr>
      <vt:lpstr>Security Fixes</vt:lpstr>
      <vt:lpstr>Release Updates</vt:lpstr>
      <vt:lpstr>Major Highlights</vt:lpstr>
      <vt:lpstr>Application Features</vt:lpstr>
      <vt:lpstr>Application Features</vt:lpstr>
      <vt:lpstr>Application Features</vt:lpstr>
      <vt:lpstr>Application Features</vt:lpstr>
      <vt:lpstr>Developer Features</vt:lpstr>
      <vt:lpstr>Module Updates</vt:lpstr>
      <vt:lpstr>DNN Modules - Overview</vt:lpstr>
      <vt:lpstr>DNN Blog</vt:lpstr>
      <vt:lpstr>Release Notes</vt:lpstr>
      <vt:lpstr>DNN Events</vt:lpstr>
      <vt:lpstr>Release Notes</vt:lpstr>
      <vt:lpstr>DNN Wiki</vt:lpstr>
      <vt:lpstr>Release Notes</vt:lpstr>
      <vt:lpstr>CADUG Updates</vt:lpstr>
      <vt:lpstr>CADUG Website Hosting</vt:lpstr>
      <vt:lpstr>CADUG Website</vt:lpstr>
      <vt:lpstr>PowerPoint Presentation</vt:lpstr>
      <vt:lpstr>Wrap Up / Q&amp;A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 Area DotNetNuke Users Group</dc:title>
  <dc:creator>James Nagy</dc:creator>
  <cp:lastModifiedBy>James Nagy</cp:lastModifiedBy>
  <cp:revision>127</cp:revision>
  <dcterms:created xsi:type="dcterms:W3CDTF">2010-11-17T23:45:39Z</dcterms:created>
  <dcterms:modified xsi:type="dcterms:W3CDTF">2013-12-12T00:32:44Z</dcterms:modified>
</cp:coreProperties>
</file>