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333" r:id="rId6"/>
    <p:sldId id="261" r:id="rId7"/>
    <p:sldId id="436" r:id="rId8"/>
    <p:sldId id="435" r:id="rId9"/>
    <p:sldId id="311" r:id="rId10"/>
    <p:sldId id="439" r:id="rId11"/>
    <p:sldId id="440" r:id="rId12"/>
    <p:sldId id="364" r:id="rId13"/>
    <p:sldId id="264" r:id="rId14"/>
    <p:sldId id="379" r:id="rId15"/>
    <p:sldId id="417" r:id="rId16"/>
    <p:sldId id="416" r:id="rId17"/>
    <p:sldId id="446" r:id="rId18"/>
    <p:sldId id="443" r:id="rId19"/>
    <p:sldId id="444" r:id="rId20"/>
    <p:sldId id="445" r:id="rId21"/>
    <p:sldId id="447" r:id="rId22"/>
    <p:sldId id="367" r:id="rId23"/>
    <p:sldId id="395" r:id="rId24"/>
    <p:sldId id="386" r:id="rId25"/>
    <p:sldId id="419" r:id="rId26"/>
    <p:sldId id="368" r:id="rId27"/>
    <p:sldId id="378" r:id="rId28"/>
    <p:sldId id="418" r:id="rId29"/>
    <p:sldId id="434" r:id="rId30"/>
    <p:sldId id="420" r:id="rId31"/>
    <p:sldId id="421" r:id="rId32"/>
    <p:sldId id="392" r:id="rId33"/>
    <p:sldId id="393" r:id="rId34"/>
    <p:sldId id="270" r:id="rId35"/>
    <p:sldId id="271" r:id="rId36"/>
    <p:sldId id="272" r:id="rId37"/>
    <p:sldId id="334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84" autoAdjust="0"/>
    <p:restoredTop sz="99924" autoAdjust="0"/>
  </p:normalViewPr>
  <p:slideViewPr>
    <p:cSldViewPr snapToGrid="0" snapToObjects="1">
      <p:cViewPr varScale="1">
        <p:scale>
          <a:sx n="153" d="100"/>
          <a:sy n="153" d="100"/>
        </p:scale>
        <p:origin x="-112" y="-1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8-06 at 4.54.58 P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7" y="0"/>
            <a:ext cx="9200945" cy="15096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149DF-FBFE-6D4D-BCE9-60899A93DE7D}" type="datetimeFigureOut">
              <a:rPr lang="en-US" smtClean="0"/>
              <a:pPr/>
              <a:t>10/8/14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7F6A4-7E4E-B54E-B404-20783B1D19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0680" y="421022"/>
            <a:ext cx="5056119" cy="10007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DNN_fullcolor_po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001512"/>
            <a:ext cx="1828800" cy="856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none">
          <a:solidFill>
            <a:srgbClr val="FFFFFF"/>
          </a:solidFill>
          <a:effectLst>
            <a:outerShdw blurRad="50800" dist="50800" dir="2700000" algn="tl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hicagoDNN.org" TargetMode="External"/><Relationship Id="rId3" Type="http://schemas.openxmlformats.org/officeDocument/2006/relationships/hyperlink" Target="http://www.DotNetNuke.com" TargetMode="External"/><Relationship Id="rId4" Type="http://schemas.openxmlformats.org/officeDocument/2006/relationships/hyperlink" Target="http://www.managed.com" TargetMode="External"/><Relationship Id="rId5" Type="http://schemas.openxmlformats.org/officeDocument/2006/relationships/hyperlink" Target="mailto:Don@SprocketWebsites.com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30.gif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DNN.com" TargetMode="External"/><Relationship Id="rId4" Type="http://schemas.openxmlformats.org/officeDocument/2006/relationships/hyperlink" Target="http://www.LinkedIn.com" TargetMode="External"/><Relationship Id="rId5" Type="http://schemas.openxmlformats.org/officeDocument/2006/relationships/hyperlink" Target="http://www.Facebook.com" TargetMode="External"/><Relationship Id="rId6" Type="http://schemas.openxmlformats.org/officeDocument/2006/relationships/hyperlink" Target="http://www.twitter.com/ChicagoDNN" TargetMode="External"/><Relationship Id="rId7" Type="http://schemas.openxmlformats.org/officeDocument/2006/relationships/hyperlink" Target="http://www.plus.googl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cagoDNN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Chicago </a:t>
            </a:r>
            <a:r>
              <a:rPr lang="en-US" smtClean="0"/>
              <a:t>Area DNN Users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756" y="3886199"/>
            <a:ext cx="5904339" cy="2794612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Thank you to our sponsors!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 marL="304800" indent="-304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For providing web hosting for the CADUG Website </a:t>
            </a:r>
            <a:r>
              <a:rPr lang="en-US" sz="1800" dirty="0"/>
              <a:t> </a:t>
            </a:r>
            <a:r>
              <a:rPr lang="en-US" sz="1800" dirty="0" smtClean="0"/>
              <a:t>                &amp; Pizza and Soda at our face-to-face meetings</a:t>
            </a:r>
          </a:p>
          <a:p>
            <a:pPr marL="304800" indent="-3048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They are offering any CADUG member a 50% discount on their first month of a new subscription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689" y="4361962"/>
            <a:ext cx="3099805" cy="72251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750" y="1605016"/>
            <a:ext cx="1867959" cy="18679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Why We All Love Online Support Communities</a:t>
            </a:r>
          </a:p>
          <a:p>
            <a:pPr lvl="1"/>
            <a:r>
              <a:rPr lang="en-US" dirty="0"/>
              <a:t>Support managers, current customers, prospects and brands. They all love branded, online support communities. Read the full post to learn why.</a:t>
            </a:r>
          </a:p>
          <a:p>
            <a:pPr lvl="1"/>
            <a:r>
              <a:rPr lang="en-US" dirty="0" smtClean="0"/>
              <a:t>Posted </a:t>
            </a:r>
            <a:r>
              <a:rPr lang="en-US" dirty="0"/>
              <a:t>on 9/30/2014 by Julie </a:t>
            </a:r>
            <a:r>
              <a:rPr lang="en-US" dirty="0" err="1"/>
              <a:t>Neidlinger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3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1" y="1600200"/>
            <a:ext cx="1822658" cy="18226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How Data Can Be a Competitive Weapon in Your Content Marketing</a:t>
            </a:r>
          </a:p>
          <a:p>
            <a:pPr lvl="1"/>
            <a:r>
              <a:rPr lang="en-US" dirty="0"/>
              <a:t>It seems that everyone is doing content marketing today. So how do you create content that stands out from the crowd? One word: data.</a:t>
            </a:r>
          </a:p>
          <a:p>
            <a:pPr lvl="1"/>
            <a:r>
              <a:rPr lang="en-US" dirty="0" smtClean="0"/>
              <a:t>Posted </a:t>
            </a:r>
            <a:r>
              <a:rPr lang="en-US" dirty="0"/>
              <a:t>on 9/22/2014 by Dennis </a:t>
            </a:r>
            <a:r>
              <a:rPr lang="en-US" dirty="0" err="1"/>
              <a:t>Shiao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1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3" y="1651736"/>
            <a:ext cx="3928533" cy="2944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Webinar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487364"/>
          </a:xfrm>
        </p:spPr>
        <p:txBody>
          <a:bodyPr>
            <a:normAutofit/>
          </a:bodyPr>
          <a:lstStyle/>
          <a:p>
            <a:r>
              <a:rPr lang="en-US" dirty="0"/>
              <a:t>Building Your Business Case for a Branded Online Community</a:t>
            </a:r>
          </a:p>
          <a:p>
            <a:pPr lvl="1"/>
            <a:r>
              <a:rPr lang="en-US" dirty="0" smtClean="0"/>
              <a:t>Thursday</a:t>
            </a:r>
            <a:r>
              <a:rPr lang="en-US" dirty="0"/>
              <a:t>, Oct 16, 2014 09:00 AM - 10:00 AM PDT (GMT -04:00)</a:t>
            </a:r>
          </a:p>
          <a:p>
            <a:pPr lvl="1"/>
            <a:r>
              <a:rPr lang="en-US" dirty="0"/>
              <a:t>Presenter(s): Vanessa </a:t>
            </a:r>
            <a:r>
              <a:rPr lang="en-US" dirty="0" err="1"/>
              <a:t>DiMauro</a:t>
            </a:r>
            <a:r>
              <a:rPr lang="en-US" dirty="0"/>
              <a:t>, Founder/CEO Leader Networks &amp; Dennis </a:t>
            </a:r>
            <a:r>
              <a:rPr lang="en-US" dirty="0" err="1"/>
              <a:t>Shiao</a:t>
            </a:r>
            <a:r>
              <a:rPr lang="en-US" dirty="0"/>
              <a:t>, Director of Content Marketing DNN</a:t>
            </a:r>
          </a:p>
          <a:p>
            <a:r>
              <a:rPr lang="en-US" dirty="0"/>
              <a:t>Skill Level: all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Release Updates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Updates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alphaModFix amt="51000"/>
          </a:blip>
          <a:srcRect/>
          <a:stretch>
            <a:fillRect/>
          </a:stretch>
        </p:blipFill>
        <p:spPr bwMode="auto">
          <a:xfrm>
            <a:off x="397506" y="1651346"/>
            <a:ext cx="4059042" cy="485581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13" y="1651346"/>
            <a:ext cx="3899799" cy="44748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v07.03.03 </a:t>
            </a:r>
            <a:r>
              <a:rPr lang="en-US" dirty="0" smtClean="0"/>
              <a:t>latest release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</a:t>
            </a:r>
            <a:r>
              <a:rPr lang="en-US" dirty="0" smtClean="0"/>
              <a:t>10/01/</a:t>
            </a:r>
            <a:r>
              <a:rPr lang="en-US" dirty="0" smtClean="0"/>
              <a:t>14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16 Major Features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1 </a:t>
            </a:r>
            <a:r>
              <a:rPr lang="en-US" dirty="0"/>
              <a:t>Security Fixes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0 </a:t>
            </a:r>
            <a:r>
              <a:rPr lang="en-US" dirty="0"/>
              <a:t>Modules update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/>
              <a:t>0 Providers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272403"/>
            <a:ext cx="131598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swald Light"/>
                <a:cs typeface="Oswald Light"/>
              </a:rPr>
              <a:t>7.3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swald Light"/>
              <a:cs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53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652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v07.03.03 </a:t>
            </a:r>
            <a:r>
              <a:rPr lang="en-US" b="1" dirty="0" smtClean="0"/>
              <a:t>Major Highlights</a:t>
            </a:r>
          </a:p>
          <a:p>
            <a:pPr lvl="1"/>
            <a:r>
              <a:rPr lang="en-US" dirty="0"/>
              <a:t>Enhanced DDR Menu to allow menus to be filtered by page tags</a:t>
            </a:r>
          </a:p>
          <a:p>
            <a:pPr lvl="1"/>
            <a:r>
              <a:rPr lang="en-US" dirty="0"/>
              <a:t>Enhanced messaging system to support additional tokens</a:t>
            </a:r>
          </a:p>
          <a:p>
            <a:pPr lvl="1"/>
            <a:r>
              <a:rPr lang="en-US" dirty="0"/>
              <a:t>Enhanced core library to include extension methods for creating/manipulating XML documents</a:t>
            </a:r>
          </a:p>
          <a:p>
            <a:pPr lvl="1"/>
            <a:r>
              <a:rPr lang="en-US" dirty="0"/>
              <a:t>Fixed issue where notifications were not updated without a page refresh</a:t>
            </a:r>
          </a:p>
          <a:p>
            <a:pPr lvl="1"/>
            <a:r>
              <a:rPr lang="en-US" dirty="0"/>
              <a:t>Fixed issue where site management was not working correctly with site skins</a:t>
            </a:r>
          </a:p>
          <a:p>
            <a:pPr lvl="1"/>
            <a:r>
              <a:rPr lang="en-US" dirty="0"/>
              <a:t>Fixed issue where upgrades can fail due to a versioning issue</a:t>
            </a:r>
          </a:p>
          <a:p>
            <a:pPr lvl="1"/>
            <a:r>
              <a:rPr lang="en-US" dirty="0"/>
              <a:t>Fixed issue where </a:t>
            </a:r>
            <a:r>
              <a:rPr lang="en-US" dirty="0" err="1"/>
              <a:t>foldermanager</a:t>
            </a:r>
            <a:r>
              <a:rPr lang="en-US" dirty="0"/>
              <a:t> was inefficient in iterating child folders and files in a given folder</a:t>
            </a:r>
          </a:p>
          <a:p>
            <a:pPr lvl="1"/>
            <a:r>
              <a:rPr lang="en-US" dirty="0"/>
              <a:t>Fixed issues where </a:t>
            </a:r>
            <a:r>
              <a:rPr lang="en-US" dirty="0" err="1"/>
              <a:t>RadEditor</a:t>
            </a:r>
            <a:r>
              <a:rPr lang="en-US" dirty="0"/>
              <a:t> provider did not work correctly in IE11</a:t>
            </a:r>
          </a:p>
          <a:p>
            <a:pPr lvl="1"/>
            <a:r>
              <a:rPr lang="en-US" dirty="0"/>
              <a:t>Fixed issue where custom page URLs were not properly formatted</a:t>
            </a:r>
          </a:p>
          <a:p>
            <a:pPr lvl="1"/>
            <a:r>
              <a:rPr lang="en-US" dirty="0"/>
              <a:t>Fixed issue where page settings were not properly saved for localized pages</a:t>
            </a:r>
          </a:p>
          <a:p>
            <a:pPr lvl="1"/>
            <a:r>
              <a:rPr lang="en-US" dirty="0"/>
              <a:t>Fixed issue where sample Razor script would list all users in an installation</a:t>
            </a:r>
          </a:p>
          <a:p>
            <a:pPr lvl="1"/>
            <a:r>
              <a:rPr lang="en-US" dirty="0"/>
              <a:t>Fixed issue where improper module manifest can break extensions page</a:t>
            </a:r>
          </a:p>
          <a:p>
            <a:pPr lvl="1"/>
            <a:r>
              <a:rPr lang="en-US" dirty="0"/>
              <a:t>Fixed issue where social modules did not update search index appropriately</a:t>
            </a:r>
          </a:p>
          <a:p>
            <a:pPr lvl="1"/>
            <a:r>
              <a:rPr lang="en-US" dirty="0"/>
              <a:t>Fixed issue where malformed profile </a:t>
            </a:r>
            <a:r>
              <a:rPr lang="en-US" dirty="0" err="1"/>
              <a:t>urls</a:t>
            </a:r>
            <a:r>
              <a:rPr lang="en-US" dirty="0"/>
              <a:t> or profile pages for deleted users caused error in event log</a:t>
            </a:r>
          </a:p>
          <a:p>
            <a:pPr lvl="1"/>
            <a:r>
              <a:rPr lang="en-US" dirty="0"/>
              <a:t>Fixed issue where upgrades failed for case sensitive SQL collations</a:t>
            </a:r>
          </a:p>
          <a:p>
            <a:pPr lvl="1"/>
            <a:r>
              <a:rPr lang="en-US" dirty="0"/>
              <a:t>Fixed issue where reordering tabs in one portal affected tab order in other portals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/>
          </a:bodyPr>
          <a:lstStyle/>
          <a:p>
            <a:r>
              <a:rPr lang="en-US" b="1" dirty="0"/>
              <a:t>Security Fixes</a:t>
            </a:r>
          </a:p>
          <a:p>
            <a:pPr lvl="1"/>
            <a:r>
              <a:rPr lang="en-US" dirty="0"/>
              <a:t>Failure to validate user messaging </a:t>
            </a:r>
            <a:r>
              <a:rPr lang="en-US" dirty="0" smtClean="0"/>
              <a:t>permissions</a:t>
            </a:r>
          </a:p>
          <a:p>
            <a:r>
              <a:rPr lang="en-US" b="1" dirty="0" smtClean="0"/>
              <a:t>Modules</a:t>
            </a:r>
            <a:endParaRPr lang="en-US" b="1" dirty="0" smtClean="0"/>
          </a:p>
          <a:p>
            <a:pPr lvl="1"/>
            <a:r>
              <a:rPr lang="en-US" dirty="0" smtClean="0"/>
              <a:t>None</a:t>
            </a:r>
            <a:endParaRPr lang="en-US" dirty="0"/>
          </a:p>
          <a:p>
            <a:r>
              <a:rPr lang="en-US" b="1" dirty="0" smtClean="0"/>
              <a:t>Providers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Thanks to the following community members who submitted fixes and enhancements for this release.</a:t>
            </a:r>
          </a:p>
          <a:p>
            <a:pPr lvl="1"/>
            <a:r>
              <a:rPr lang="en-US" dirty="0"/>
              <a:t>Peter </a:t>
            </a:r>
            <a:r>
              <a:rPr lang="en-US" dirty="0" err="1"/>
              <a:t>Donker</a:t>
            </a:r>
            <a:r>
              <a:rPr lang="en-US" dirty="0"/>
              <a:t> – Added localized list support</a:t>
            </a:r>
          </a:p>
          <a:p>
            <a:pPr lvl="1"/>
            <a:r>
              <a:rPr lang="en-US" dirty="0" err="1"/>
              <a:t>Vicenc</a:t>
            </a:r>
            <a:r>
              <a:rPr lang="en-US" dirty="0"/>
              <a:t> </a:t>
            </a:r>
            <a:r>
              <a:rPr lang="en-US" dirty="0" err="1"/>
              <a:t>Masanas</a:t>
            </a:r>
            <a:r>
              <a:rPr lang="en-US" dirty="0"/>
              <a:t> – Fixed issues in user profile, scheduler, page ordering and user account settings</a:t>
            </a:r>
          </a:p>
          <a:p>
            <a:pPr lvl="1"/>
            <a:r>
              <a:rPr lang="en-US" dirty="0"/>
              <a:t>Lucas </a:t>
            </a:r>
            <a:r>
              <a:rPr lang="en-US" dirty="0" err="1"/>
              <a:t>Jans</a:t>
            </a:r>
            <a:r>
              <a:rPr lang="en-US" dirty="0"/>
              <a:t> – Added tag filter to </a:t>
            </a:r>
            <a:r>
              <a:rPr lang="en-US" dirty="0" err="1"/>
              <a:t>DDRMenu</a:t>
            </a:r>
            <a:r>
              <a:rPr lang="en-US" dirty="0"/>
              <a:t> and fixed </a:t>
            </a:r>
            <a:r>
              <a:rPr lang="en-US" dirty="0" err="1"/>
              <a:t>threadabort</a:t>
            </a:r>
            <a:r>
              <a:rPr lang="en-US" dirty="0"/>
              <a:t> errors on redirect</a:t>
            </a:r>
          </a:p>
          <a:p>
            <a:pPr lvl="1"/>
            <a:r>
              <a:rPr lang="en-US" dirty="0"/>
              <a:t>Sebastian </a:t>
            </a:r>
            <a:r>
              <a:rPr lang="en-US" dirty="0" err="1"/>
              <a:t>Leupold</a:t>
            </a:r>
            <a:r>
              <a:rPr lang="en-US" dirty="0"/>
              <a:t> – Fixed issue with SQL scripts and typos in resource file</a:t>
            </a:r>
          </a:p>
          <a:p>
            <a:pPr lvl="1"/>
            <a:r>
              <a:rPr lang="en-US" dirty="0"/>
              <a:t>Jan Jonas – Fixed issue with invalid profile </a:t>
            </a:r>
            <a:r>
              <a:rPr lang="en-US" dirty="0" err="1"/>
              <a:t>urls</a:t>
            </a:r>
            <a:r>
              <a:rPr lang="en-US" dirty="0"/>
              <a:t>, </a:t>
            </a:r>
            <a:r>
              <a:rPr lang="en-US" dirty="0" err="1"/>
              <a:t>rolecontroller</a:t>
            </a:r>
            <a:r>
              <a:rPr lang="en-US" dirty="0"/>
              <a:t> caching issue, and malformed module manifests</a:t>
            </a:r>
          </a:p>
          <a:p>
            <a:pPr lvl="1"/>
            <a:r>
              <a:rPr lang="en-US" dirty="0"/>
              <a:t>Oliver Hine – Fixed multiple performance issues</a:t>
            </a:r>
          </a:p>
          <a:p>
            <a:pPr lvl="1"/>
            <a:r>
              <a:rPr lang="en-US" dirty="0"/>
              <a:t>Brian Dukes - Enhanced </a:t>
            </a:r>
            <a:r>
              <a:rPr lang="en-US" dirty="0" err="1"/>
              <a:t>collectionextension</a:t>
            </a:r>
            <a:r>
              <a:rPr lang="en-US" dirty="0"/>
              <a:t> methods to support null types</a:t>
            </a:r>
          </a:p>
          <a:p>
            <a:pPr lvl="1"/>
            <a:r>
              <a:rPr lang="en-US" dirty="0"/>
              <a:t>Evan Smith - Fixed issue in sample Razor script</a:t>
            </a:r>
          </a:p>
          <a:p>
            <a:pPr lvl="1"/>
            <a:endParaRPr lang="en-US" dirty="0"/>
          </a:p>
          <a:p>
            <a:r>
              <a:rPr lang="en-US" dirty="0"/>
              <a:t>I want to give a special mention to </a:t>
            </a:r>
            <a:r>
              <a:rPr lang="en-US" dirty="0" err="1"/>
              <a:t>Torsten</a:t>
            </a:r>
            <a:r>
              <a:rPr lang="en-US" dirty="0"/>
              <a:t> </a:t>
            </a:r>
            <a:r>
              <a:rPr lang="en-US" dirty="0" err="1"/>
              <a:t>Weggen</a:t>
            </a:r>
            <a:r>
              <a:rPr lang="en-US" dirty="0"/>
              <a:t> who we missed on the 7.3.2 release notes. </a:t>
            </a:r>
            <a:r>
              <a:rPr lang="en-US" dirty="0" err="1"/>
              <a:t>Torsten</a:t>
            </a:r>
            <a:r>
              <a:rPr lang="en-US" dirty="0"/>
              <a:t> added an enhancement in 7.3.2 to allow admins to select alternate icon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Updates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alphaModFix amt="51000"/>
          </a:blip>
          <a:srcRect/>
          <a:stretch>
            <a:fillRect/>
          </a:stretch>
        </p:blipFill>
        <p:spPr bwMode="auto">
          <a:xfrm>
            <a:off x="397506" y="1651346"/>
            <a:ext cx="4059042" cy="485581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54" y="1697480"/>
            <a:ext cx="3827318" cy="43668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v07.03.00 latest release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06/26/14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/>
              <a:t>7</a:t>
            </a:r>
            <a:r>
              <a:rPr lang="en-US" dirty="0" smtClean="0"/>
              <a:t> Major Features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0 </a:t>
            </a:r>
            <a:r>
              <a:rPr lang="en-US" dirty="0"/>
              <a:t>Security Fixes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 smtClean="0"/>
              <a:t>0 </a:t>
            </a:r>
            <a:r>
              <a:rPr lang="en-US" dirty="0"/>
              <a:t>Modules update</a:t>
            </a:r>
          </a:p>
          <a:p>
            <a:pPr marL="1104900" lvl="2" indent="-304800">
              <a:spcBef>
                <a:spcPct val="0"/>
              </a:spcBef>
            </a:pPr>
            <a:r>
              <a:rPr lang="en-US" dirty="0"/>
              <a:t>0 Providers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272403"/>
            <a:ext cx="1315987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swald Light"/>
                <a:cs typeface="Oswald Light"/>
              </a:rPr>
              <a:t>7.3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swald Light"/>
              <a:cs typeface="Oswald Light"/>
            </a:endParaRPr>
          </a:p>
        </p:txBody>
      </p:sp>
    </p:spTree>
    <p:extLst>
      <p:ext uri="{BB962C8B-B14F-4D97-AF65-F5344CB8AC3E}">
        <p14:creationId xmlns:p14="http://schemas.microsoft.com/office/powerpoint/2010/main" val="77683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4842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v07.03.00 Major Highlights</a:t>
            </a:r>
          </a:p>
          <a:p>
            <a:r>
              <a:rPr lang="en-US" dirty="0" smtClean="0"/>
              <a:t>The </a:t>
            </a:r>
            <a:r>
              <a:rPr lang="en-US" dirty="0"/>
              <a:t>theme for DNN 7.3 is performance. The entire platform has been optimized from a variety of perspectives to improve overall system </a:t>
            </a:r>
            <a:r>
              <a:rPr lang="en-US" dirty="0" smtClean="0"/>
              <a:t>performance.</a:t>
            </a:r>
          </a:p>
          <a:p>
            <a:pPr lvl="1"/>
            <a:r>
              <a:rPr lang="en-US" dirty="0" smtClean="0"/>
              <a:t>Page </a:t>
            </a:r>
            <a:r>
              <a:rPr lang="en-US" dirty="0"/>
              <a:t>markup reduction - intelligent resource </a:t>
            </a:r>
            <a:r>
              <a:rPr lang="en-US" dirty="0" smtClean="0"/>
              <a:t>management</a:t>
            </a:r>
          </a:p>
          <a:p>
            <a:pPr lvl="2"/>
            <a:r>
              <a:rPr lang="en-US" dirty="0" smtClean="0"/>
              <a:t>Removal </a:t>
            </a:r>
            <a:r>
              <a:rPr lang="en-US" dirty="0"/>
              <a:t>of unnecessary </a:t>
            </a:r>
            <a:r>
              <a:rPr lang="en-US" dirty="0" err="1"/>
              <a:t>Viewstate</a:t>
            </a:r>
            <a:r>
              <a:rPr lang="en-US" dirty="0"/>
              <a:t> – Home page 4005 bytes down to 90 </a:t>
            </a:r>
            <a:r>
              <a:rPr lang="en-US" dirty="0" smtClean="0"/>
              <a:t>bytes</a:t>
            </a:r>
          </a:p>
          <a:p>
            <a:pPr lvl="2"/>
            <a:r>
              <a:rPr lang="en-US" dirty="0" err="1" smtClean="0"/>
              <a:t>YSlow</a:t>
            </a:r>
            <a:r>
              <a:rPr lang="en-US" dirty="0" smtClean="0"/>
              <a:t> </a:t>
            </a:r>
            <a:r>
              <a:rPr lang="en-US" dirty="0"/>
              <a:t>base score improvement (7.2.2 80/Grade C -&gt; 7.3.0 93/Grade A)</a:t>
            </a:r>
          </a:p>
          <a:p>
            <a:pPr lvl="2"/>
            <a:r>
              <a:rPr lang="en-US" dirty="0" smtClean="0"/>
              <a:t>25</a:t>
            </a:r>
            <a:r>
              <a:rPr lang="en-US" dirty="0"/>
              <a:t>% reduction in Page size for Home page requests.</a:t>
            </a:r>
          </a:p>
          <a:p>
            <a:pPr lvl="1"/>
            <a:r>
              <a:rPr lang="en-US" dirty="0"/>
              <a:t>Extra caching and streamlining of database calls</a:t>
            </a:r>
          </a:p>
          <a:p>
            <a:pPr lvl="2"/>
            <a:r>
              <a:rPr lang="en-US" dirty="0" smtClean="0"/>
              <a:t>Reduce </a:t>
            </a:r>
            <a:r>
              <a:rPr lang="en-US" dirty="0"/>
              <a:t>database activity in high transaction scenarios</a:t>
            </a:r>
          </a:p>
          <a:p>
            <a:pPr lvl="2"/>
            <a:r>
              <a:rPr lang="en-US" dirty="0" smtClean="0"/>
              <a:t>Granular </a:t>
            </a:r>
            <a:r>
              <a:rPr lang="en-US" dirty="0"/>
              <a:t>management of objects in cache to reduce cache rebuilds</a:t>
            </a:r>
          </a:p>
          <a:p>
            <a:pPr lvl="1"/>
            <a:r>
              <a:rPr lang="en-US" dirty="0"/>
              <a:t>New 51 Degrees implementation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lookup algorithm 100x faster</a:t>
            </a:r>
          </a:p>
          <a:p>
            <a:pPr lvl="2"/>
            <a:r>
              <a:rPr lang="en-US" dirty="0" smtClean="0"/>
              <a:t>Zero </a:t>
            </a:r>
            <a:r>
              <a:rPr lang="en-US" dirty="0"/>
              <a:t>memory consumption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be disabled if required</a:t>
            </a:r>
          </a:p>
          <a:p>
            <a:pPr lvl="1"/>
            <a:r>
              <a:rPr lang="en-US" dirty="0"/>
              <a:t>Admin UI Updates for increased Admin page load speed</a:t>
            </a:r>
          </a:p>
          <a:p>
            <a:pPr lvl="2"/>
            <a:r>
              <a:rPr lang="en-US" dirty="0" smtClean="0"/>
              <a:t>File </a:t>
            </a:r>
            <a:r>
              <a:rPr lang="en-US" dirty="0"/>
              <a:t>picker/upload control updated for drag/drop</a:t>
            </a:r>
          </a:p>
          <a:p>
            <a:pPr lvl="2"/>
            <a:r>
              <a:rPr lang="en-US" dirty="0" smtClean="0"/>
              <a:t>Permissions </a:t>
            </a:r>
            <a:r>
              <a:rPr lang="en-US" dirty="0"/>
              <a:t>Grid optimized for active roles only</a:t>
            </a:r>
          </a:p>
          <a:p>
            <a:pPr lvl="1"/>
            <a:r>
              <a:rPr lang="en-US" dirty="0"/>
              <a:t>Add Module Control bar improvements</a:t>
            </a:r>
          </a:p>
          <a:p>
            <a:pPr lvl="2"/>
            <a:r>
              <a:rPr lang="en-US" dirty="0" smtClean="0"/>
              <a:t>Bookmarking </a:t>
            </a:r>
            <a:r>
              <a:rPr lang="en-US" dirty="0"/>
              <a:t>for favorite Modules</a:t>
            </a:r>
          </a:p>
          <a:p>
            <a:pPr lvl="2"/>
            <a:r>
              <a:rPr lang="en-US" dirty="0" smtClean="0"/>
              <a:t>Search </a:t>
            </a:r>
            <a:r>
              <a:rPr lang="en-US" dirty="0"/>
              <a:t>feature for finding modules</a:t>
            </a:r>
          </a:p>
          <a:p>
            <a:pPr lvl="2"/>
            <a:r>
              <a:rPr lang="en-US" dirty="0" smtClean="0"/>
              <a:t>Lazy </a:t>
            </a:r>
            <a:r>
              <a:rPr lang="en-US" dirty="0"/>
              <a:t>load feature to speed panel load</a:t>
            </a:r>
          </a:p>
          <a:p>
            <a:pPr lvl="2"/>
            <a:r>
              <a:rPr lang="en-US" dirty="0" smtClean="0"/>
              <a:t>Improved </a:t>
            </a:r>
            <a:r>
              <a:rPr lang="en-US" dirty="0"/>
              <a:t>scrolling</a:t>
            </a:r>
          </a:p>
          <a:p>
            <a:pPr lvl="1"/>
            <a:r>
              <a:rPr lang="en-US" dirty="0"/>
              <a:t>Scheduled Tasks Improvement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granular control over jobs including ability to set a start date/time</a:t>
            </a:r>
          </a:p>
          <a:p>
            <a:pPr lvl="2"/>
            <a:r>
              <a:rPr lang="en-US" dirty="0" smtClean="0"/>
              <a:t>Delayed </a:t>
            </a:r>
            <a:r>
              <a:rPr lang="en-US" dirty="0"/>
              <a:t>initialization for faster application startup</a:t>
            </a:r>
          </a:p>
          <a:p>
            <a:pPr lvl="1"/>
            <a:r>
              <a:rPr lang="en-US" dirty="0"/>
              <a:t>Folder Provider Improvements</a:t>
            </a:r>
          </a:p>
          <a:p>
            <a:pPr lvl="2"/>
            <a:r>
              <a:rPr lang="en-US" dirty="0" smtClean="0"/>
              <a:t>Ability </a:t>
            </a:r>
            <a:r>
              <a:rPr lang="en-US" dirty="0"/>
              <a:t>to create new sites with the site root Folder on remote storage – separating user data from application data.</a:t>
            </a:r>
          </a:p>
        </p:txBody>
      </p:sp>
    </p:spTree>
    <p:extLst>
      <p:ext uri="{BB962C8B-B14F-4D97-AF65-F5344CB8AC3E}">
        <p14:creationId xmlns:p14="http://schemas.microsoft.com/office/powerpoint/2010/main" val="113893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nuke stuff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i="1" dirty="0" smtClean="0"/>
              <a:t>What’s happening in the world of #DNN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October 8</a:t>
            </a:r>
            <a:r>
              <a:rPr lang="en-US" baseline="30000" dirty="0" smtClean="0"/>
              <a:t>th</a:t>
            </a:r>
            <a:r>
              <a:rPr lang="en-US" dirty="0" smtClean="0"/>
              <a:t>, 2014 </a:t>
            </a:r>
            <a:r>
              <a:rPr lang="en-US" i="1" dirty="0" smtClean="0"/>
              <a:t>– </a:t>
            </a:r>
            <a:r>
              <a:rPr lang="en-US" i="1" dirty="0" smtClean="0"/>
              <a:t>Happy Halloween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/>
          </a:bodyPr>
          <a:lstStyle/>
          <a:p>
            <a:r>
              <a:rPr lang="en-US" b="1" dirty="0"/>
              <a:t>Security Fixes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b="1" dirty="0" smtClean="0"/>
              <a:t>Modules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b="1" dirty="0" smtClean="0"/>
              <a:t>Providers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1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18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complete set of Release Notes for DNN 7.3 is available </a:t>
            </a:r>
            <a:r>
              <a:rPr lang="en-US" dirty="0" smtClean="0"/>
              <a:t>at: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dnntracker.atlassian.net</a:t>
            </a:r>
            <a:r>
              <a:rPr lang="en-US" dirty="0"/>
              <a:t>/secure/</a:t>
            </a:r>
            <a:r>
              <a:rPr lang="en-US" dirty="0" err="1"/>
              <a:t>ReleaseNote.jspa?projectId</a:t>
            </a:r>
            <a:r>
              <a:rPr lang="en-US" dirty="0"/>
              <a:t>=10212&amp;version=11902.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find more information about community contributions to DNN 7.3 </a:t>
            </a:r>
            <a:r>
              <a:rPr lang="en-US" dirty="0" smtClean="0"/>
              <a:t>at: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www.dnnsoftware.com</a:t>
            </a:r>
            <a:r>
              <a:rPr lang="en-US" dirty="0"/>
              <a:t>/community-blog/</a:t>
            </a:r>
            <a:r>
              <a:rPr lang="en-US" dirty="0" err="1"/>
              <a:t>cid</a:t>
            </a:r>
            <a:r>
              <a:rPr lang="en-US" dirty="0"/>
              <a:t>/154993/community-makes-huge-impact-on-dnn-73.</a:t>
            </a:r>
          </a:p>
        </p:txBody>
      </p:sp>
    </p:spTree>
    <p:extLst>
      <p:ext uri="{BB962C8B-B14F-4D97-AF65-F5344CB8AC3E}">
        <p14:creationId xmlns:p14="http://schemas.microsoft.com/office/powerpoint/2010/main" val="73850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Updates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3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Modules -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2862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DotNetNuke</a:t>
            </a:r>
            <a:r>
              <a:rPr lang="da-DK" dirty="0"/>
              <a:t>®</a:t>
            </a:r>
            <a:r>
              <a:rPr lang="en-US" dirty="0" smtClean="0"/>
              <a:t> Skins</a:t>
            </a:r>
          </a:p>
          <a:p>
            <a:pPr lvl="1"/>
            <a:r>
              <a:rPr lang="da-DK" dirty="0" err="1"/>
              <a:t>Wed</a:t>
            </a:r>
            <a:r>
              <a:rPr lang="da-DK" dirty="0"/>
              <a:t> </a:t>
            </a:r>
            <a:r>
              <a:rPr lang="da-DK" dirty="0" err="1"/>
              <a:t>Sep</a:t>
            </a:r>
            <a:r>
              <a:rPr lang="da-DK" dirty="0"/>
              <a:t> 14, </a:t>
            </a:r>
            <a:r>
              <a:rPr lang="da-DK" dirty="0" smtClean="0"/>
              <a:t>2011</a:t>
            </a:r>
          </a:p>
          <a:p>
            <a:r>
              <a:rPr lang="da-DK" dirty="0"/>
              <a:t>DotNetNuke® </a:t>
            </a:r>
            <a:r>
              <a:rPr lang="da-DK" dirty="0" err="1" smtClean="0"/>
              <a:t>Announcements</a:t>
            </a:r>
            <a:endParaRPr lang="da-DK" dirty="0" smtClean="0"/>
          </a:p>
          <a:p>
            <a:pPr lvl="1"/>
            <a:r>
              <a:rPr lang="en-US" dirty="0"/>
              <a:t>Sun Jun 30, </a:t>
            </a:r>
            <a:r>
              <a:rPr lang="en-US" dirty="0" smtClean="0"/>
              <a:t>2013</a:t>
            </a:r>
          </a:p>
          <a:p>
            <a:r>
              <a:rPr lang="en-US" b="1" dirty="0"/>
              <a:t>DNN Blog</a:t>
            </a:r>
          </a:p>
          <a:p>
            <a:pPr lvl="1"/>
            <a:r>
              <a:rPr lang="en-US" b="1" dirty="0" smtClean="0"/>
              <a:t>Mon Sep 29, </a:t>
            </a:r>
            <a:r>
              <a:rPr lang="en-US" b="1" dirty="0" smtClean="0"/>
              <a:t>2014</a:t>
            </a:r>
          </a:p>
          <a:p>
            <a:r>
              <a:rPr lang="sk-SK" dirty="0" smtClean="0"/>
              <a:t>DotNetNuke® Documents</a:t>
            </a:r>
          </a:p>
          <a:p>
            <a:pPr lvl="1"/>
            <a:r>
              <a:rPr lang="en-US" dirty="0" smtClean="0"/>
              <a:t>Fri Aug 26, 2014</a:t>
            </a:r>
          </a:p>
          <a:p>
            <a:r>
              <a:rPr lang="en-US" b="1" dirty="0"/>
              <a:t>DotNetNuke® </a:t>
            </a:r>
            <a:r>
              <a:rPr lang="en-US" b="1" dirty="0" smtClean="0"/>
              <a:t>Events</a:t>
            </a:r>
          </a:p>
          <a:p>
            <a:pPr lvl="1"/>
            <a:r>
              <a:rPr lang="en-US" b="1" dirty="0"/>
              <a:t>Fri Oct 3, 2014</a:t>
            </a:r>
            <a:endParaRPr lang="en-US" b="1" dirty="0" smtClean="0"/>
          </a:p>
          <a:p>
            <a:r>
              <a:rPr lang="en-US" dirty="0" err="1" smtClean="0"/>
              <a:t>DotNetNuke</a:t>
            </a:r>
            <a:r>
              <a:rPr lang="en-US" dirty="0" smtClean="0"/>
              <a:t>® FAQ</a:t>
            </a:r>
          </a:p>
          <a:p>
            <a:pPr lvl="1"/>
            <a:r>
              <a:rPr lang="da-DK" dirty="0" err="1" smtClean="0"/>
              <a:t>Wed</a:t>
            </a:r>
            <a:r>
              <a:rPr lang="da-DK" dirty="0" smtClean="0"/>
              <a:t> </a:t>
            </a:r>
            <a:r>
              <a:rPr lang="da-DK" dirty="0" err="1"/>
              <a:t>Feb</a:t>
            </a:r>
            <a:r>
              <a:rPr lang="da-DK" dirty="0"/>
              <a:t> 12, 2014</a:t>
            </a:r>
          </a:p>
          <a:p>
            <a:r>
              <a:rPr lang="cs-CZ" dirty="0" err="1" smtClean="0"/>
              <a:t>DotNetNuke</a:t>
            </a:r>
            <a:r>
              <a:rPr lang="cs-CZ" dirty="0"/>
              <a:t>® </a:t>
            </a:r>
            <a:r>
              <a:rPr lang="cs-CZ" dirty="0" smtClean="0"/>
              <a:t>Feedback</a:t>
            </a:r>
          </a:p>
          <a:p>
            <a:pPr lvl="1"/>
            <a:r>
              <a:rPr lang="cs-CZ" dirty="0" err="1"/>
              <a:t>Fri</a:t>
            </a:r>
            <a:r>
              <a:rPr lang="cs-CZ" dirty="0"/>
              <a:t> </a:t>
            </a:r>
            <a:r>
              <a:rPr lang="cs-CZ" dirty="0" err="1"/>
              <a:t>Oct</a:t>
            </a:r>
            <a:r>
              <a:rPr lang="cs-CZ" dirty="0"/>
              <a:t> 4, </a:t>
            </a:r>
            <a:r>
              <a:rPr lang="cs-CZ" dirty="0" smtClean="0"/>
              <a:t>2013</a:t>
            </a:r>
          </a:p>
          <a:p>
            <a:r>
              <a:rPr lang="cs-CZ" dirty="0"/>
              <a:t>DotNetNuke® </a:t>
            </a:r>
            <a:r>
              <a:rPr lang="cs-CZ" dirty="0" err="1" smtClean="0"/>
              <a:t>Forum</a:t>
            </a:r>
            <a:endParaRPr lang="cs-CZ" dirty="0" smtClean="0"/>
          </a:p>
          <a:p>
            <a:pPr lvl="1"/>
            <a:r>
              <a:rPr lang="ro-RO" dirty="0"/>
              <a:t>Wed Jul 20, </a:t>
            </a:r>
            <a:r>
              <a:rPr lang="ro-RO" dirty="0" smtClean="0"/>
              <a:t>2011</a:t>
            </a:r>
          </a:p>
          <a:p>
            <a:r>
              <a:rPr lang="ro-RO" dirty="0"/>
              <a:t>DotNetNuke® </a:t>
            </a:r>
            <a:r>
              <a:rPr lang="ro-RO" dirty="0" smtClean="0"/>
              <a:t>Gallery</a:t>
            </a:r>
          </a:p>
          <a:p>
            <a:pPr lvl="1"/>
            <a:r>
              <a:rPr lang="ro-RO" dirty="0"/>
              <a:t>Sun Jul 3, </a:t>
            </a:r>
            <a:r>
              <a:rPr lang="ro-RO" dirty="0" smtClean="0"/>
              <a:t>2011</a:t>
            </a:r>
          </a:p>
          <a:p>
            <a:r>
              <a:rPr lang="ro-RO" dirty="0"/>
              <a:t>DotNetNuke® </a:t>
            </a:r>
            <a:r>
              <a:rPr lang="ro-RO" dirty="0" smtClean="0"/>
              <a:t>Iframe</a:t>
            </a:r>
          </a:p>
          <a:p>
            <a:pPr lvl="1"/>
            <a:r>
              <a:rPr lang="en-US" dirty="0"/>
              <a:t>Sun Jun 30, </a:t>
            </a:r>
            <a:r>
              <a:rPr lang="en-US" dirty="0" smtClean="0"/>
              <a:t>2013</a:t>
            </a:r>
          </a:p>
          <a:p>
            <a:r>
              <a:rPr lang="en-US" dirty="0"/>
              <a:t>DotNetNuke® </a:t>
            </a:r>
            <a:r>
              <a:rPr lang="en-US" dirty="0" smtClean="0"/>
              <a:t>Links</a:t>
            </a:r>
          </a:p>
          <a:p>
            <a:pPr lvl="1"/>
            <a:r>
              <a:rPr lang="en-US" dirty="0" smtClean="0"/>
              <a:t>Fri Mar 7, 2014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2862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DotNetNuke® News Feeds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/>
              <a:t>Mar</a:t>
            </a:r>
            <a:r>
              <a:rPr lang="cs-CZ" dirty="0"/>
              <a:t> 28, 2013</a:t>
            </a:r>
            <a:endParaRPr lang="en-US" dirty="0"/>
          </a:p>
          <a:p>
            <a:r>
              <a:rPr lang="en-US" dirty="0"/>
              <a:t>DotNetNuke® Media</a:t>
            </a:r>
          </a:p>
          <a:p>
            <a:pPr lvl="1"/>
            <a:r>
              <a:rPr lang="en-US" dirty="0"/>
              <a:t>Sun Feb 9,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DotNetNuke</a:t>
            </a:r>
            <a:r>
              <a:rPr lang="en-US" dirty="0"/>
              <a:t>® Reports</a:t>
            </a:r>
          </a:p>
          <a:p>
            <a:pPr lvl="1"/>
            <a:r>
              <a:rPr lang="en-US" dirty="0"/>
              <a:t>Mon Feb 10,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DotNetNuke</a:t>
            </a:r>
            <a:r>
              <a:rPr lang="en-US" dirty="0"/>
              <a:t>® Repository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Dec 22, 2011</a:t>
            </a:r>
            <a:endParaRPr lang="en-US" dirty="0"/>
          </a:p>
          <a:p>
            <a:r>
              <a:rPr lang="en-US" dirty="0"/>
              <a:t>DotNetNuke® Store</a:t>
            </a:r>
          </a:p>
          <a:p>
            <a:pPr lvl="1"/>
            <a:r>
              <a:rPr lang="sk-SK" dirty="0"/>
              <a:t>Sun Nov 18, 2012</a:t>
            </a:r>
            <a:endParaRPr lang="en-US" dirty="0"/>
          </a:p>
          <a:p>
            <a:r>
              <a:rPr lang="en-US" dirty="0"/>
              <a:t>DotNetNuke® Survey</a:t>
            </a:r>
          </a:p>
          <a:p>
            <a:pPr lvl="1"/>
            <a:r>
              <a:rPr lang="ro-RO" dirty="0"/>
              <a:t>Sun Jul 3, 2011</a:t>
            </a:r>
            <a:endParaRPr lang="en-US" dirty="0"/>
          </a:p>
          <a:p>
            <a:r>
              <a:rPr lang="en-US" dirty="0"/>
              <a:t>DNN® Form and List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 smtClean="0"/>
              <a:t>Apr</a:t>
            </a:r>
            <a:r>
              <a:rPr lang="cs-CZ" dirty="0" smtClean="0"/>
              <a:t> 17, 2014</a:t>
            </a:r>
            <a:endParaRPr lang="en-US" dirty="0"/>
          </a:p>
          <a:p>
            <a:r>
              <a:rPr lang="en-US" dirty="0"/>
              <a:t>DotNetNuke® Users Online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Jun 11, 2009</a:t>
            </a:r>
            <a:endParaRPr lang="en-US" dirty="0"/>
          </a:p>
          <a:p>
            <a:r>
              <a:rPr lang="en-US" dirty="0"/>
              <a:t>DotNetNuke® Wiki</a:t>
            </a:r>
          </a:p>
          <a:p>
            <a:pPr lvl="1"/>
            <a:r>
              <a:rPr lang="en-US" dirty="0" smtClean="0"/>
              <a:t>Tue Nov 5, 2013</a:t>
            </a:r>
            <a:endParaRPr lang="en-US" dirty="0"/>
          </a:p>
          <a:p>
            <a:r>
              <a:rPr lang="en-US" dirty="0"/>
              <a:t>DotNetNuke® XML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/>
              <a:t>Sep</a:t>
            </a:r>
            <a:r>
              <a:rPr lang="cs-CZ" dirty="0"/>
              <a:t> 15, 2011</a:t>
            </a:r>
            <a:endParaRPr lang="en-US" dirty="0"/>
          </a:p>
          <a:p>
            <a:r>
              <a:rPr lang="en-US" dirty="0" smtClean="0"/>
              <a:t>DotNetNuke</a:t>
            </a:r>
            <a:r>
              <a:rPr lang="en-US" dirty="0"/>
              <a:t>® </a:t>
            </a:r>
            <a:r>
              <a:rPr lang="en-US" dirty="0" err="1"/>
              <a:t>Auth</a:t>
            </a:r>
            <a:r>
              <a:rPr lang="en-US" dirty="0"/>
              <a:t>: Active </a:t>
            </a:r>
            <a:r>
              <a:rPr lang="en-US" dirty="0" smtClean="0"/>
              <a:t>Directory</a:t>
            </a:r>
          </a:p>
          <a:p>
            <a:pPr lvl="1"/>
            <a:r>
              <a:rPr lang="cs-CZ" dirty="0" err="1"/>
              <a:t>Thu</a:t>
            </a:r>
            <a:r>
              <a:rPr lang="cs-CZ" dirty="0"/>
              <a:t> </a:t>
            </a:r>
            <a:r>
              <a:rPr lang="cs-CZ" dirty="0" err="1"/>
              <a:t>Mar</a:t>
            </a:r>
            <a:r>
              <a:rPr lang="cs-CZ" dirty="0"/>
              <a:t> 14, 2013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4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Blog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v06.00.11 </a:t>
            </a:r>
            <a:r>
              <a:rPr lang="en-US" dirty="0" smtClean="0"/>
              <a:t>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06/04/14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2147"/>
            <a:ext cx="4297688" cy="3304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08" y="2964800"/>
            <a:ext cx="1698575" cy="8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/>
          </a:bodyPr>
          <a:lstStyle/>
          <a:p>
            <a:r>
              <a:rPr lang="en-US" dirty="0" smtClean="0"/>
              <a:t>v06.00.11</a:t>
            </a:r>
            <a:endParaRPr lang="en-US" dirty="0"/>
          </a:p>
          <a:p>
            <a:pPr lvl="1"/>
            <a:r>
              <a:rPr lang="en-US" dirty="0" smtClean="0"/>
              <a:t>Fix</a:t>
            </a:r>
            <a:r>
              <a:rPr lang="en-US" dirty="0"/>
              <a:t>: Fix To Classic Blog Template (23990)</a:t>
            </a:r>
          </a:p>
          <a:p>
            <a:pPr lvl="1"/>
            <a:r>
              <a:rPr lang="en-US" dirty="0" smtClean="0"/>
              <a:t>Fix</a:t>
            </a:r>
            <a:r>
              <a:rPr lang="en-US" dirty="0"/>
              <a:t>: HTML encode item description in XML feed rather than strip HTML (24021)</a:t>
            </a:r>
          </a:p>
          <a:p>
            <a:pPr lvl="1"/>
            <a:r>
              <a:rPr lang="en-US" dirty="0" smtClean="0"/>
              <a:t>Fix</a:t>
            </a:r>
            <a:r>
              <a:rPr lang="en-US" dirty="0"/>
              <a:t>: Fix to </a:t>
            </a:r>
            <a:r>
              <a:rPr lang="en-US" dirty="0" err="1"/>
              <a:t>TabCloud</a:t>
            </a:r>
            <a:r>
              <a:rPr lang="en-US" dirty="0"/>
              <a:t> filtering to one blog post (24097)</a:t>
            </a:r>
          </a:p>
          <a:p>
            <a:pPr lvl="1"/>
            <a:r>
              <a:rPr lang="en-US" dirty="0" smtClean="0"/>
              <a:t>Fix</a:t>
            </a:r>
            <a:r>
              <a:rPr lang="en-US" dirty="0"/>
              <a:t>: Fix issue with module view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9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Form and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v06.01.00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04/17/14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8" y="4093115"/>
            <a:ext cx="3617770" cy="1720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6" y="2820650"/>
            <a:ext cx="3017774" cy="9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v06.01.00</a:t>
            </a:r>
            <a:endParaRPr lang="en-US" dirty="0"/>
          </a:p>
          <a:p>
            <a:pPr lvl="1"/>
            <a:r>
              <a:rPr lang="en-US" dirty="0" smtClean="0"/>
              <a:t>Fix </a:t>
            </a:r>
            <a:r>
              <a:rPr lang="en-US" dirty="0"/>
              <a:t>for DNN 7.2.2</a:t>
            </a:r>
          </a:p>
          <a:p>
            <a:pPr lvl="1"/>
            <a:r>
              <a:rPr lang="en-US" dirty="0"/>
              <a:t>Allowed for custom </a:t>
            </a:r>
            <a:r>
              <a:rPr lang="en-US" dirty="0" err="1"/>
              <a:t>datatypes.config</a:t>
            </a:r>
            <a:r>
              <a:rPr lang="en-US" dirty="0"/>
              <a:t> (to be placed in Portals/_default/</a:t>
            </a:r>
            <a:r>
              <a:rPr lang="en-US" dirty="0" err="1"/>
              <a:t>UserDefinedTable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datatypes.config</a:t>
            </a:r>
            <a:r>
              <a:rPr lang="en-US" dirty="0"/>
              <a:t> in the </a:t>
            </a:r>
            <a:r>
              <a:rPr lang="en-US" dirty="0" err="1"/>
              <a:t>DesktopModules</a:t>
            </a:r>
            <a:r>
              <a:rPr lang="en-US" dirty="0"/>
              <a:t>/</a:t>
            </a:r>
            <a:r>
              <a:rPr lang="en-US" dirty="0" err="1"/>
              <a:t>UserDefinedTable</a:t>
            </a:r>
            <a:r>
              <a:rPr lang="en-US" dirty="0"/>
              <a:t> will remain to be </a:t>
            </a:r>
            <a:r>
              <a:rPr lang="en-US" dirty="0" err="1"/>
              <a:t>overwriten</a:t>
            </a:r>
            <a:r>
              <a:rPr lang="en-US" dirty="0"/>
              <a:t> on installation of a new version. However, if you copy it to the folder mentioned above, your </a:t>
            </a:r>
            <a:r>
              <a:rPr lang="en-US" dirty="0" err="1"/>
              <a:t>cusotmizations</a:t>
            </a:r>
            <a:r>
              <a:rPr lang="en-US" dirty="0"/>
              <a:t> will not be </a:t>
            </a:r>
            <a:r>
              <a:rPr lang="en-US" dirty="0" err="1"/>
              <a:t>overwriten</a:t>
            </a:r>
            <a:r>
              <a:rPr lang="en-US" dirty="0"/>
              <a:t> on installation anymore.</a:t>
            </a:r>
          </a:p>
        </p:txBody>
      </p:sp>
    </p:spTree>
    <p:extLst>
      <p:ext uri="{BB962C8B-B14F-4D97-AF65-F5344CB8AC3E}">
        <p14:creationId xmlns:p14="http://schemas.microsoft.com/office/powerpoint/2010/main" val="18928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v06.01.05 </a:t>
            </a:r>
            <a:r>
              <a:rPr lang="en-US" dirty="0" smtClean="0"/>
              <a:t>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</a:t>
            </a:r>
            <a:r>
              <a:rPr lang="en-US" dirty="0" smtClean="0"/>
              <a:t>10</a:t>
            </a:r>
            <a:r>
              <a:rPr lang="en-US" dirty="0" smtClean="0"/>
              <a:t>/03/</a:t>
            </a:r>
            <a:r>
              <a:rPr lang="en-US" dirty="0" smtClean="0"/>
              <a:t>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2819"/>
            <a:ext cx="3817540" cy="3347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87" y="2884553"/>
            <a:ext cx="2123868" cy="11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/>
          </a:bodyPr>
          <a:lstStyle/>
          <a:p>
            <a:r>
              <a:rPr lang="en-US" dirty="0" smtClean="0"/>
              <a:t>v06.01.05 </a:t>
            </a:r>
            <a:r>
              <a:rPr lang="en-US" dirty="0" smtClean="0"/>
              <a:t>Release</a:t>
            </a:r>
          </a:p>
          <a:p>
            <a:pPr lvl="1"/>
            <a:r>
              <a:rPr lang="en-US" dirty="0"/>
              <a:t>BUG FIXES</a:t>
            </a:r>
          </a:p>
          <a:p>
            <a:pPr lvl="2"/>
            <a:r>
              <a:rPr lang="en-US" dirty="0" smtClean="0"/>
              <a:t>Fixed </a:t>
            </a:r>
            <a:r>
              <a:rPr lang="en-US" dirty="0"/>
              <a:t>loading JS library for the scheduler control</a:t>
            </a:r>
          </a:p>
          <a:p>
            <a:pPr lvl="1"/>
            <a:r>
              <a:rPr lang="en-US" dirty="0"/>
              <a:t>CHANGES</a:t>
            </a:r>
          </a:p>
          <a:p>
            <a:pPr lvl="2"/>
            <a:r>
              <a:rPr lang="en-US" smtClean="0"/>
              <a:t>Upgraded </a:t>
            </a:r>
            <a:r>
              <a:rPr lang="en-US" dirty="0"/>
              <a:t>to .NET 4.0 framework to support DNN 7.2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89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11700" cy="4525963"/>
          </a:xfrm>
        </p:spPr>
        <p:txBody>
          <a:bodyPr/>
          <a:lstStyle/>
          <a:p>
            <a:r>
              <a:rPr lang="en-US" dirty="0" smtClean="0"/>
              <a:t>Social Media Update</a:t>
            </a:r>
          </a:p>
          <a:p>
            <a:r>
              <a:rPr lang="en-US" dirty="0" smtClean="0"/>
              <a:t>Corporate Updates</a:t>
            </a:r>
          </a:p>
          <a:p>
            <a:r>
              <a:rPr lang="en-US" dirty="0" smtClean="0"/>
              <a:t>Release Updates</a:t>
            </a:r>
          </a:p>
          <a:p>
            <a:r>
              <a:rPr lang="en-US" dirty="0" smtClean="0"/>
              <a:t>Module Updates</a:t>
            </a:r>
          </a:p>
          <a:p>
            <a:r>
              <a:rPr lang="en-US" dirty="0" err="1" smtClean="0"/>
              <a:t>DotNetNuke</a:t>
            </a:r>
            <a:r>
              <a:rPr lang="en-US" dirty="0" smtClean="0"/>
              <a:t> Products</a:t>
            </a:r>
          </a:p>
          <a:p>
            <a:r>
              <a:rPr lang="en-US" dirty="0" smtClean="0"/>
              <a:t>CADUG Website Updates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6094" y="1782763"/>
            <a:ext cx="3630706" cy="4343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v05.06.00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02/10/14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" y="4096548"/>
            <a:ext cx="3684813" cy="171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6" y="2836215"/>
            <a:ext cx="3017774" cy="9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v05.06.00 Release</a:t>
            </a:r>
          </a:p>
          <a:p>
            <a:pPr lvl="1"/>
            <a:r>
              <a:rPr lang="en-US" dirty="0"/>
              <a:t>Release to make DNN Reports work for DNN 7.0.0 and </a:t>
            </a:r>
            <a:r>
              <a:rPr lang="en-US" dirty="0" smtClean="0"/>
              <a:t>up</a:t>
            </a:r>
            <a:endParaRPr lang="en-US" dirty="0"/>
          </a:p>
          <a:p>
            <a:r>
              <a:rPr lang="en-US" dirty="0"/>
              <a:t>BUG FIXES</a:t>
            </a:r>
          </a:p>
          <a:p>
            <a:pPr lvl="1"/>
            <a:r>
              <a:rPr lang="en-US" dirty="0" smtClean="0"/>
              <a:t>Fixed </a:t>
            </a:r>
            <a:r>
              <a:rPr lang="en-US" dirty="0" err="1"/>
              <a:t>xslt</a:t>
            </a:r>
            <a:r>
              <a:rPr lang="en-US" dirty="0"/>
              <a:t> visualizer </a:t>
            </a:r>
            <a:r>
              <a:rPr lang="en-US" dirty="0" err="1"/>
              <a:t>xsl</a:t>
            </a:r>
            <a:r>
              <a:rPr lang="en-US" dirty="0"/>
              <a:t> file retrieval</a:t>
            </a:r>
          </a:p>
          <a:p>
            <a:pPr lvl="1"/>
            <a:r>
              <a:rPr lang="en-US" dirty="0"/>
              <a:t>Fixed HTML visualizer html file retrieval</a:t>
            </a:r>
          </a:p>
          <a:p>
            <a:r>
              <a:rPr lang="en-US" dirty="0"/>
              <a:t>ENHANCEMENTS</a:t>
            </a:r>
          </a:p>
          <a:p>
            <a:pPr lvl="1"/>
            <a:r>
              <a:rPr lang="en-US" dirty="0" smtClean="0"/>
              <a:t>Made </a:t>
            </a:r>
            <a:r>
              <a:rPr lang="en-US" dirty="0"/>
              <a:t>the </a:t>
            </a:r>
            <a:r>
              <a:rPr lang="en-US" dirty="0" err="1"/>
              <a:t>dataprovider</a:t>
            </a:r>
            <a:r>
              <a:rPr lang="en-US" dirty="0"/>
              <a:t> scripts SQL Azure compliant</a:t>
            </a:r>
          </a:p>
        </p:txBody>
      </p:sp>
    </p:spTree>
    <p:extLst>
      <p:ext uri="{BB962C8B-B14F-4D97-AF65-F5344CB8AC3E}">
        <p14:creationId xmlns:p14="http://schemas.microsoft.com/office/powerpoint/2010/main" val="388877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DNN Wiki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dirty="0" smtClean="0"/>
              <a:t>v05.00.01 Released</a:t>
            </a:r>
          </a:p>
          <a:p>
            <a:pPr marL="704850" lvl="1" indent="-304800">
              <a:spcBef>
                <a:spcPct val="0"/>
              </a:spcBef>
            </a:pPr>
            <a:r>
              <a:rPr lang="en-US" dirty="0" smtClean="0"/>
              <a:t>Prod: 11/05/13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9" y="4199476"/>
            <a:ext cx="3797683" cy="176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26" y="2828884"/>
            <a:ext cx="2389533" cy="9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2306"/>
          </a:xfrm>
        </p:spPr>
        <p:txBody>
          <a:bodyPr>
            <a:normAutofit/>
          </a:bodyPr>
          <a:lstStyle/>
          <a:p>
            <a:r>
              <a:rPr lang="en-US" dirty="0" smtClean="0"/>
              <a:t>Enhancements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Journal </a:t>
            </a:r>
            <a:r>
              <a:rPr lang="en-US" dirty="0"/>
              <a:t>Integration</a:t>
            </a:r>
          </a:p>
          <a:p>
            <a:pPr lvl="1"/>
            <a:r>
              <a:rPr lang="en-US" dirty="0"/>
              <a:t>Added "Delete Confirmation"</a:t>
            </a:r>
          </a:p>
          <a:p>
            <a:pPr lvl="1"/>
            <a:r>
              <a:rPr lang="en-US" dirty="0"/>
              <a:t>"Add Page" button to "All Pages View"</a:t>
            </a:r>
          </a:p>
          <a:p>
            <a:r>
              <a:rPr lang="en-US" dirty="0"/>
              <a:t>Big Fixes</a:t>
            </a:r>
          </a:p>
          <a:p>
            <a:pPr lvl="1"/>
            <a:r>
              <a:rPr lang="en-US" dirty="0" smtClean="0"/>
              <a:t>Pressing </a:t>
            </a:r>
            <a:r>
              <a:rPr lang="en-US" dirty="0"/>
              <a:t>Enter on Wiki Search Page Displays Search Results</a:t>
            </a:r>
          </a:p>
          <a:p>
            <a:pPr lvl="1"/>
            <a:r>
              <a:rPr lang="en-US" dirty="0"/>
              <a:t>RSS Feeds display correctly</a:t>
            </a:r>
          </a:p>
        </p:txBody>
      </p:sp>
    </p:spTree>
    <p:extLst>
      <p:ext uri="{BB962C8B-B14F-4D97-AF65-F5344CB8AC3E}">
        <p14:creationId xmlns:p14="http://schemas.microsoft.com/office/powerpoint/2010/main" val="170915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CADUG Updates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Website &amp; Social Media Websites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CADUG Website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7264" cy="50595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Chicago Area DotNetNuke Website Hosting is provided </a:t>
            </a:r>
            <a:r>
              <a:rPr lang="en-US" dirty="0"/>
              <a:t>b</a:t>
            </a:r>
            <a:r>
              <a:rPr lang="en-US" dirty="0" smtClean="0"/>
              <a:t>y:</a:t>
            </a:r>
          </a:p>
          <a:p>
            <a:pPr marL="0" indent="0">
              <a:buNone/>
            </a:pPr>
            <a:endParaRPr lang="en-US" sz="5400" dirty="0" smtClean="0"/>
          </a:p>
          <a:p>
            <a:r>
              <a:rPr lang="en-US" dirty="0" smtClean="0"/>
              <a:t>Be sure to stop by and check out our sponsors for the best in DotNetNuke hosting</a:t>
            </a:r>
          </a:p>
          <a:p>
            <a:r>
              <a:rPr lang="en-US" dirty="0" smtClean="0"/>
              <a:t>Sprocket Websites uses and recommends </a:t>
            </a:r>
            <a:r>
              <a:rPr lang="en-US" dirty="0" err="1" smtClean="0"/>
              <a:t>Managed.com</a:t>
            </a:r>
            <a:r>
              <a:rPr lang="en-US" dirty="0" smtClean="0"/>
              <a:t> to its customers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82253" y="3473014"/>
            <a:ext cx="2801956" cy="2607621"/>
            <a:chOff x="6182253" y="3328223"/>
            <a:chExt cx="2801956" cy="26076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4701" y="3328223"/>
              <a:ext cx="1829508" cy="22868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82253" y="5628067"/>
              <a:ext cx="2801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i="1" dirty="0" smtClean="0"/>
                <a:t>Tony </a:t>
              </a:r>
              <a:r>
                <a:rPr lang="en-US" sz="1400" i="1" dirty="0" err="1" smtClean="0"/>
                <a:t>Valenti</a:t>
              </a:r>
              <a:r>
                <a:rPr lang="en-US" sz="1400" i="1" dirty="0" smtClean="0"/>
                <a:t>, CEO of </a:t>
              </a:r>
              <a:r>
                <a:rPr lang="en-US" sz="1400" i="1" dirty="0" err="1" smtClean="0"/>
                <a:t>Managed.com</a:t>
              </a:r>
              <a:endParaRPr lang="en-US" sz="1400" i="1" dirty="0"/>
            </a:p>
          </p:txBody>
        </p:sp>
      </p:grpSp>
      <p:pic>
        <p:nvPicPr>
          <p:cNvPr id="6" name="Picture 5" descr="M_presskit_blacktex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2621971"/>
            <a:ext cx="3651250" cy="851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CADUG Website</a:t>
            </a:r>
            <a:endParaRPr lang="en-US" dirty="0"/>
          </a:p>
        </p:txBody>
      </p:sp>
      <p:pic>
        <p:nvPicPr>
          <p:cNvPr id="3" name="Picture 2" descr="The_Chicago_Area_DotNetNuke_Users_Gro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7" y="-1"/>
            <a:ext cx="9276772" cy="7788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_Chicago_Area_DotNetNuke_Users_Group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17" y="-1"/>
            <a:ext cx="9276772" cy="7788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456836">
            <a:off x="593910" y="1655462"/>
            <a:ext cx="7737471" cy="30469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Want to contribute to the Chicago Area DotNetNuke Website?</a:t>
            </a:r>
          </a:p>
          <a:p>
            <a:r>
              <a:rPr lang="en-US" sz="4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Ask Me How…</a:t>
            </a:r>
            <a:endParaRPr lang="en-US" sz="48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2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 / Q&amp;A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Links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04800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  <a:hlinkClick r:id="rId2"/>
              </a:rPr>
              <a:t>ChicagoDNN.org</a:t>
            </a:r>
            <a:endParaRPr lang="en-US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DnnSoftware.com</a:t>
            </a:r>
            <a:endParaRPr lang="en-US" dirty="0" smtClean="0">
              <a:latin typeface="Arial" charset="0"/>
              <a:ea typeface="Lucida Grande" charset="0"/>
              <a:cs typeface="Lucida Grande" charset="0"/>
              <a:sym typeface="Arial" charset="0"/>
              <a:hlinkClick r:id="rId3"/>
            </a:endParaRPr>
          </a:p>
          <a:p>
            <a:pPr marL="304800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store.DnnSoftware.com</a:t>
            </a:r>
            <a:endParaRPr lang="en-US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>
              <a:spcBef>
                <a:spcPts val="5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  <a:hlinkClick r:id="rId4"/>
              </a:rPr>
              <a:t>Managed.com</a:t>
            </a:r>
            <a:endParaRPr lang="en-US" u="sng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04800" indent="-304800" algn="ctr">
              <a:spcBef>
                <a:spcPts val="475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James Nagy</a:t>
            </a:r>
            <a:endParaRPr lang="en-US" dirty="0"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Sprocket Websites, Inc.</a:t>
            </a:r>
            <a:endParaRPr lang="en-US" sz="2800" dirty="0" smtClean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  <a:hlinkClick r:id="rId5"/>
              </a:rPr>
              <a:t>Jim@SprocketWebsites.com</a:t>
            </a:r>
            <a:endParaRPr lang="en-US" sz="2000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u="sng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www.SprocketWebsites.com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SprocketWebsite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marL="304800" indent="-304800" algn="ctr">
              <a:spcBef>
                <a:spcPts val="475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630.344.9320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99" y="4692144"/>
            <a:ext cx="2796939" cy="65191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8" name="Picture 17" descr="animatedfoot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56869"/>
            <a:ext cx="9147175" cy="1400661"/>
          </a:xfrm>
          <a:prstGeom prst="rect">
            <a:avLst/>
          </a:prstGeom>
          <a:solidFill>
            <a:srgbClr val="FF6600"/>
          </a:solidFill>
        </p:spPr>
      </p:pic>
      <p:pic>
        <p:nvPicPr>
          <p:cNvPr id="2" name="Picture 1" descr="faceboo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4" y="4937662"/>
            <a:ext cx="406400" cy="406400"/>
          </a:xfrm>
          <a:prstGeom prst="rect">
            <a:avLst/>
          </a:prstGeom>
        </p:spPr>
      </p:pic>
      <p:pic>
        <p:nvPicPr>
          <p:cNvPr id="3" name="Picture 2" descr="twitt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30" y="4937662"/>
            <a:ext cx="406400" cy="406400"/>
          </a:xfrm>
          <a:prstGeom prst="rect">
            <a:avLst/>
          </a:prstGeom>
        </p:spPr>
      </p:pic>
      <p:pic>
        <p:nvPicPr>
          <p:cNvPr id="4" name="Picture 3" descr="linkedi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46" y="4937662"/>
            <a:ext cx="406400" cy="4064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47624" y="4937662"/>
            <a:ext cx="406400" cy="406400"/>
            <a:chOff x="2931682" y="4923589"/>
            <a:chExt cx="406400" cy="406400"/>
          </a:xfrm>
        </p:grpSpPr>
        <p:pic>
          <p:nvPicPr>
            <p:cNvPr id="6" name="Picture 5" descr="button-white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682" y="4923589"/>
              <a:ext cx="406400" cy="406400"/>
            </a:xfrm>
            <a:prstGeom prst="rect">
              <a:avLst/>
            </a:prstGeom>
          </p:spPr>
        </p:pic>
        <p:pic>
          <p:nvPicPr>
            <p:cNvPr id="7" name="Picture 6" descr="DotNetNuke Logo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418" y="4940629"/>
              <a:ext cx="358283" cy="358283"/>
            </a:xfrm>
            <a:prstGeom prst="rect">
              <a:avLst/>
            </a:prstGeom>
          </p:spPr>
        </p:pic>
      </p:grpSp>
      <p:pic>
        <p:nvPicPr>
          <p:cNvPr id="8" name="Picture 7" descr="googl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49" y="493766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46383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b="1" dirty="0" smtClean="0"/>
              <a:t>Register at </a:t>
            </a:r>
            <a:r>
              <a:rPr lang="en-US" sz="2400" b="1" u="sng" dirty="0" smtClean="0">
                <a:solidFill>
                  <a:srgbClr val="0000FF"/>
                </a:solidFill>
                <a:hlinkClick r:id="rId2"/>
              </a:rPr>
              <a:t>www.ChicagoDNN.org</a:t>
            </a:r>
            <a:r>
              <a:rPr lang="en-US" sz="2400" b="1" dirty="0" smtClean="0"/>
              <a:t> for news and announcements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000" dirty="0" smtClean="0"/>
              <a:t>Join the CAGUG Group on </a:t>
            </a:r>
            <a:r>
              <a:rPr lang="en-US" sz="2000" dirty="0" smtClean="0">
                <a:hlinkClick r:id="rId3"/>
              </a:rPr>
              <a:t>www.ChicagoDNN.com</a:t>
            </a:r>
            <a:endParaRPr lang="en-US" sz="2000" dirty="0" smtClean="0"/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Currently 198 members on the </a:t>
            </a:r>
            <a:r>
              <a:rPr lang="en-US" sz="1600" dirty="0" smtClean="0"/>
              <a:t>Website </a:t>
            </a:r>
            <a:r>
              <a:rPr lang="en-US" sz="1600" i="1" dirty="0" smtClean="0"/>
              <a:t>(registration is turned off)</a:t>
            </a:r>
            <a:endParaRPr lang="en-US" sz="1600" i="1" dirty="0" smtClean="0"/>
          </a:p>
          <a:p>
            <a:pPr lvl="1">
              <a:lnSpc>
                <a:spcPct val="80000"/>
              </a:lnSpc>
              <a:spcBef>
                <a:spcPts val="538"/>
              </a:spcBef>
            </a:pPr>
            <a:r>
              <a:rPr lang="en-US" sz="2000" dirty="0" smtClean="0"/>
              <a:t>Join </a:t>
            </a:r>
            <a:r>
              <a:rPr lang="en-US" sz="2000" dirty="0" smtClean="0"/>
              <a:t>the LinkedIn Group on </a:t>
            </a:r>
            <a:r>
              <a:rPr lang="en-US" sz="2000" u="sng" dirty="0" smtClean="0">
                <a:solidFill>
                  <a:srgbClr val="0000FF"/>
                </a:solidFill>
                <a:hlinkClick r:id="rId4"/>
              </a:rPr>
              <a:t>www.LinkedIn.com</a:t>
            </a:r>
            <a:endParaRPr lang="en-US" sz="2000" dirty="0" smtClean="0"/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</a:t>
            </a:r>
            <a:r>
              <a:rPr lang="en-US" sz="1600" dirty="0" smtClean="0"/>
              <a:t>63 </a:t>
            </a:r>
            <a:r>
              <a:rPr lang="en-US" sz="1600" dirty="0" smtClean="0"/>
              <a:t>active members </a:t>
            </a:r>
            <a:r>
              <a:rPr lang="en-US" sz="1600" i="1" dirty="0" smtClean="0"/>
              <a:t>(up 2 from last </a:t>
            </a:r>
            <a:r>
              <a:rPr lang="en-US" sz="1600" i="1" dirty="0" smtClean="0"/>
              <a:t>report)</a:t>
            </a:r>
            <a:endParaRPr lang="en-US" sz="1600" dirty="0" smtClean="0"/>
          </a:p>
          <a:p>
            <a:pPr lvl="1">
              <a:lnSpc>
                <a:spcPct val="80000"/>
              </a:lnSpc>
              <a:spcBef>
                <a:spcPts val="538"/>
              </a:spcBef>
            </a:pPr>
            <a:r>
              <a:rPr lang="en-US" sz="2000" dirty="0" smtClean="0"/>
              <a:t>Join the Facebook Group on </a:t>
            </a:r>
            <a:r>
              <a:rPr lang="en-US" sz="2000" u="sng" dirty="0" smtClean="0">
                <a:solidFill>
                  <a:srgbClr val="0000FF"/>
                </a:solidFill>
                <a:hlinkClick r:id="rId5"/>
              </a:rPr>
              <a:t>www.Facebook.com</a:t>
            </a:r>
            <a:r>
              <a:rPr lang="en-US" sz="2000" u="sng" dirty="0" smtClean="0">
                <a:solidFill>
                  <a:srgbClr val="0000FF"/>
                </a:solidFill>
              </a:rPr>
              <a:t>/groups/</a:t>
            </a:r>
            <a:r>
              <a:rPr lang="en-US" sz="2000" u="sng" dirty="0" err="1" smtClean="0">
                <a:solidFill>
                  <a:srgbClr val="0000FF"/>
                </a:solidFill>
              </a:rPr>
              <a:t>cadug</a:t>
            </a:r>
            <a:r>
              <a:rPr lang="en-US" sz="2000" dirty="0" smtClean="0"/>
              <a:t> </a:t>
            </a:r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</a:t>
            </a:r>
            <a:r>
              <a:rPr lang="en-US" sz="1600" dirty="0" smtClean="0"/>
              <a:t>37 </a:t>
            </a:r>
            <a:r>
              <a:rPr lang="en-US" sz="1600" dirty="0" smtClean="0"/>
              <a:t>active members </a:t>
            </a:r>
            <a:r>
              <a:rPr lang="en-US" sz="1600" i="1" dirty="0" smtClean="0"/>
              <a:t>(up 1 from last report)</a:t>
            </a:r>
          </a:p>
          <a:p>
            <a:pPr lvl="1">
              <a:lnSpc>
                <a:spcPct val="80000"/>
              </a:lnSpc>
              <a:spcBef>
                <a:spcPts val="450"/>
              </a:spcBef>
            </a:pPr>
            <a:r>
              <a:rPr lang="en-US" sz="2000" dirty="0" smtClean="0"/>
              <a:t>Follow us now on Twitter: </a:t>
            </a:r>
            <a:r>
              <a:rPr lang="en-US" sz="2000" u="sng" dirty="0" smtClean="0">
                <a:solidFill>
                  <a:srgbClr val="0000FF"/>
                </a:solidFill>
                <a:hlinkClick r:id="rId6"/>
              </a:rPr>
              <a:t>@ChicagoDNN</a:t>
            </a:r>
            <a:r>
              <a:rPr lang="en-US" sz="2000" u="sng" dirty="0" smtClean="0">
                <a:solidFill>
                  <a:srgbClr val="003DCC"/>
                </a:solidFill>
                <a:hlinkClick r:id="rId6"/>
              </a:rPr>
              <a:t> </a:t>
            </a:r>
            <a:endParaRPr lang="en-US" sz="2000" u="sng" dirty="0" smtClean="0">
              <a:solidFill>
                <a:srgbClr val="003DCC"/>
              </a:solidFill>
            </a:endParaRPr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</a:t>
            </a:r>
            <a:r>
              <a:rPr lang="en-US" sz="1600" dirty="0" smtClean="0"/>
              <a:t>304 people </a:t>
            </a:r>
            <a:r>
              <a:rPr lang="en-US" sz="1600" dirty="0" smtClean="0"/>
              <a:t>following </a:t>
            </a:r>
            <a:r>
              <a:rPr lang="en-US" sz="1600" i="1" dirty="0" smtClean="0"/>
              <a:t>(up </a:t>
            </a:r>
            <a:r>
              <a:rPr lang="en-US" sz="1600" i="1" dirty="0" smtClean="0"/>
              <a:t>3 </a:t>
            </a:r>
            <a:r>
              <a:rPr lang="en-US" sz="1600" i="1" dirty="0" smtClean="0"/>
              <a:t>from last report)</a:t>
            </a:r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following </a:t>
            </a:r>
            <a:r>
              <a:rPr lang="en-US" sz="1600" dirty="0" smtClean="0"/>
              <a:t>901</a:t>
            </a:r>
            <a:r>
              <a:rPr lang="en-US" sz="1600" dirty="0" smtClean="0"/>
              <a:t> </a:t>
            </a:r>
            <a:r>
              <a:rPr lang="en-US" sz="1600" dirty="0" smtClean="0"/>
              <a:t>people </a:t>
            </a:r>
            <a:r>
              <a:rPr lang="en-US" sz="1600" i="1" dirty="0" smtClean="0"/>
              <a:t>(up 7 </a:t>
            </a:r>
            <a:r>
              <a:rPr lang="en-US" sz="1600" i="1" dirty="0" smtClean="0"/>
              <a:t>from last report)</a:t>
            </a:r>
            <a:endParaRPr lang="en-US" sz="1600" dirty="0" smtClean="0"/>
          </a:p>
          <a:p>
            <a:pPr lvl="1">
              <a:lnSpc>
                <a:spcPct val="80000"/>
              </a:lnSpc>
              <a:spcBef>
                <a:spcPts val="450"/>
              </a:spcBef>
            </a:pPr>
            <a:r>
              <a:rPr lang="en-US" sz="2000" dirty="0" smtClean="0"/>
              <a:t>Join the CADUG Community on </a:t>
            </a:r>
            <a:r>
              <a:rPr lang="en-US" sz="2000" dirty="0" smtClean="0">
                <a:hlinkClick r:id="rId7"/>
              </a:rPr>
              <a:t>plus.google.com</a:t>
            </a:r>
            <a:endParaRPr lang="en-US" sz="2000" dirty="0"/>
          </a:p>
          <a:p>
            <a:pPr lvl="2">
              <a:lnSpc>
                <a:spcPct val="80000"/>
              </a:lnSpc>
              <a:spcBef>
                <a:spcPts val="450"/>
              </a:spcBef>
            </a:pPr>
            <a:r>
              <a:rPr lang="en-US" sz="1600" dirty="0" smtClean="0"/>
              <a:t>Currently </a:t>
            </a:r>
            <a:r>
              <a:rPr lang="en-US" sz="1600" dirty="0" smtClean="0"/>
              <a:t>48 </a:t>
            </a:r>
            <a:r>
              <a:rPr lang="en-US" sz="1600" dirty="0" smtClean="0"/>
              <a:t>active members </a:t>
            </a:r>
            <a:r>
              <a:rPr lang="en-US" sz="1600" i="1" dirty="0" smtClean="0"/>
              <a:t>(down 1 from last </a:t>
            </a:r>
            <a:r>
              <a:rPr lang="en-US" sz="1600" i="1" dirty="0" smtClean="0"/>
              <a:t>report)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2092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b="1" dirty="0" smtClean="0"/>
              <a:t>Can you please help us spread the word?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endParaRPr lang="en-US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We are social, be </a:t>
            </a:r>
            <a:r>
              <a:rPr lang="en-US" sz="2400" dirty="0"/>
              <a:t>sure that you have liked us, followed us, joined us, </a:t>
            </a:r>
            <a:r>
              <a:rPr lang="en-US" sz="2400" dirty="0" smtClean="0"/>
              <a:t>circled us, etc</a:t>
            </a:r>
            <a:r>
              <a:rPr lang="en-US" sz="2400" dirty="0"/>
              <a:t>…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dirty="0"/>
              <a:t>Share, like, </a:t>
            </a:r>
            <a:r>
              <a:rPr lang="en-US" sz="2400" dirty="0" err="1" smtClean="0"/>
              <a:t>retweet</a:t>
            </a:r>
            <a:r>
              <a:rPr lang="en-US" sz="2400" dirty="0" smtClean="0"/>
              <a:t>, +1 our posts and we will share, like and </a:t>
            </a:r>
            <a:r>
              <a:rPr lang="en-US" sz="2400" dirty="0" err="1" smtClean="0"/>
              <a:t>retweet</a:t>
            </a:r>
            <a:r>
              <a:rPr lang="en-US" sz="2400" dirty="0" smtClean="0"/>
              <a:t> and +1 your posts as well</a:t>
            </a:r>
            <a:endParaRPr lang="en-US" sz="2400" dirty="0"/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dirty="0" smtClean="0"/>
              <a:t>Post a message about the Chicago Area DotNetNuke Users group to your Social Media circle of friends, family and neighbors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2400" dirty="0" smtClean="0"/>
              <a:t>Tell people about us and help us grow this group</a:t>
            </a:r>
          </a:p>
        </p:txBody>
      </p:sp>
      <p:pic>
        <p:nvPicPr>
          <p:cNvPr id="9" name="Picture 8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69" y="2797009"/>
            <a:ext cx="915425" cy="915425"/>
          </a:xfrm>
          <a:prstGeom prst="rect">
            <a:avLst/>
          </a:prstGeom>
        </p:spPr>
      </p:pic>
      <p:pic>
        <p:nvPicPr>
          <p:cNvPr id="12" name="Picture 11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09" y="2808314"/>
            <a:ext cx="924483" cy="904120"/>
          </a:xfrm>
          <a:prstGeom prst="rect">
            <a:avLst/>
          </a:prstGeom>
        </p:spPr>
      </p:pic>
      <p:pic>
        <p:nvPicPr>
          <p:cNvPr id="24" name="Picture 23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28" y="2797009"/>
            <a:ext cx="909819" cy="9098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829" y="2085225"/>
            <a:ext cx="1437974" cy="568000"/>
          </a:xfrm>
          <a:prstGeom prst="rect">
            <a:avLst/>
          </a:prstGeom>
        </p:spPr>
      </p:pic>
      <p:pic>
        <p:nvPicPr>
          <p:cNvPr id="39" name="Picture 38" descr="imgr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43" y="2801805"/>
            <a:ext cx="910629" cy="910629"/>
          </a:xfrm>
          <a:prstGeom prst="rect">
            <a:avLst/>
          </a:prstGeom>
        </p:spPr>
      </p:pic>
      <p:pic>
        <p:nvPicPr>
          <p:cNvPr id="2" name="Picture 1" descr="goog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45" y="2808314"/>
            <a:ext cx="850392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938" y="1600200"/>
            <a:ext cx="5080000" cy="482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Dnn</a:t>
            </a:r>
            <a:r>
              <a:rPr lang="en-US" dirty="0" smtClean="0"/>
              <a:t> Corporate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Dnn</a:t>
            </a:r>
            <a:r>
              <a:rPr lang="en-US" dirty="0" smtClean="0">
                <a:solidFill>
                  <a:schemeClr val="tx1"/>
                </a:solidFill>
              </a:rPr>
              <a:t> In The News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/>
              <a:t> </a:t>
            </a:r>
            <a:r>
              <a:rPr lang="en-US" dirty="0" smtClean="0"/>
              <a:t>In The News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Post</a:t>
            </a:r>
            <a:endParaRPr lang="en-US" dirty="0"/>
          </a:p>
          <a:p>
            <a:pPr lvl="1"/>
            <a:r>
              <a:rPr lang="en-US" dirty="0"/>
              <a:t>6/21/</a:t>
            </a:r>
            <a:r>
              <a:rPr lang="en-US" dirty="0" smtClean="0"/>
              <a:t>2014</a:t>
            </a:r>
          </a:p>
          <a:p>
            <a:pPr lvl="2"/>
            <a:r>
              <a:rPr lang="en-US" dirty="0" smtClean="0"/>
              <a:t>How Brands Could Destroy Native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9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/>
              <a:t> Latest Press </a:t>
            </a:r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Post</a:t>
            </a:r>
          </a:p>
          <a:p>
            <a:pPr lvl="1"/>
            <a:r>
              <a:rPr lang="en-US" dirty="0" smtClean="0"/>
              <a:t>5/5/2014</a:t>
            </a:r>
          </a:p>
          <a:p>
            <a:pPr lvl="2"/>
            <a:r>
              <a:rPr lang="en-US" dirty="0" smtClean="0"/>
              <a:t>New Study Finds Marketers Drowning in Sea of Vendors, Technologies and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1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Dnn</a:t>
            </a:r>
            <a:r>
              <a:rPr lang="en-US" dirty="0" smtClean="0"/>
              <a:t> </a:t>
            </a:r>
            <a:r>
              <a:rPr lang="en-US" dirty="0"/>
              <a:t>Corporate Blog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10" y="1600200"/>
            <a:ext cx="1877563" cy="1877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743701" cy="4749983"/>
          </a:xfrm>
        </p:spPr>
        <p:txBody>
          <a:bodyPr>
            <a:normAutofit/>
          </a:bodyPr>
          <a:lstStyle/>
          <a:p>
            <a:r>
              <a:rPr lang="en-US" dirty="0"/>
              <a:t>32 Tips to Rock Your Online Sales Demos</a:t>
            </a:r>
          </a:p>
          <a:p>
            <a:pPr lvl="1"/>
            <a:r>
              <a:rPr lang="en-US" dirty="0"/>
              <a:t>Clint Patterson, DNN's Sales Engineering Manager, provides 32 tips for rocking your next online sales demo.</a:t>
            </a:r>
          </a:p>
          <a:p>
            <a:pPr lvl="1"/>
            <a:r>
              <a:rPr lang="en-US" dirty="0" smtClean="0"/>
              <a:t>Posted </a:t>
            </a:r>
            <a:r>
              <a:rPr lang="en-US" dirty="0"/>
              <a:t>on 10/6/2014 by Clinton Patterson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0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1793</Words>
  <Application>Microsoft Macintosh PowerPoint</Application>
  <PresentationFormat>On-screen Show (4:3)</PresentationFormat>
  <Paragraphs>282</Paragraphs>
  <Slides>38</Slides>
  <Notes>0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Chicago Area DNN Users Group</vt:lpstr>
      <vt:lpstr>New nuke stuff</vt:lpstr>
      <vt:lpstr>Agenda</vt:lpstr>
      <vt:lpstr>How to get involved</vt:lpstr>
      <vt:lpstr>How to get involved</vt:lpstr>
      <vt:lpstr>Dnn Corporate</vt:lpstr>
      <vt:lpstr>Dnn In The News Articles</vt:lpstr>
      <vt:lpstr>Dnn Latest Press Releases</vt:lpstr>
      <vt:lpstr>Dnn Corporate Blog</vt:lpstr>
      <vt:lpstr>Dnn Corporate Blog</vt:lpstr>
      <vt:lpstr>Dnn Corporate Blog</vt:lpstr>
      <vt:lpstr>Dnn Webinar Events</vt:lpstr>
      <vt:lpstr>Release Updates</vt:lpstr>
      <vt:lpstr>Release Updates</vt:lpstr>
      <vt:lpstr>Major Highlights</vt:lpstr>
      <vt:lpstr>Security Fixes</vt:lpstr>
      <vt:lpstr>Community Members</vt:lpstr>
      <vt:lpstr>Release Updates</vt:lpstr>
      <vt:lpstr>Major Highlights</vt:lpstr>
      <vt:lpstr>Security Fixes</vt:lpstr>
      <vt:lpstr>Community Members</vt:lpstr>
      <vt:lpstr>Module Updates</vt:lpstr>
      <vt:lpstr>DNN Modules - Overview</vt:lpstr>
      <vt:lpstr>DNN Blog</vt:lpstr>
      <vt:lpstr>Release Notes</vt:lpstr>
      <vt:lpstr>DNN Form and List</vt:lpstr>
      <vt:lpstr>Release Notes</vt:lpstr>
      <vt:lpstr>DNN Events</vt:lpstr>
      <vt:lpstr>Release Notes</vt:lpstr>
      <vt:lpstr>DNN Reports</vt:lpstr>
      <vt:lpstr>Release Notes</vt:lpstr>
      <vt:lpstr>DNN Wiki</vt:lpstr>
      <vt:lpstr>Release Notes</vt:lpstr>
      <vt:lpstr>CADUG Updates</vt:lpstr>
      <vt:lpstr>CADUG Website Hosting</vt:lpstr>
      <vt:lpstr>CADUG Website</vt:lpstr>
      <vt:lpstr>PowerPoint Presentation</vt:lpstr>
      <vt:lpstr>Wrap Up / 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Chicago Area DotNetNuke Users Group</dc:title>
  <dc:creator>James Nagy</dc:creator>
  <cp:lastModifiedBy>James Nagy</cp:lastModifiedBy>
  <cp:revision>188</cp:revision>
  <cp:lastPrinted>2014-01-23T19:17:00Z</cp:lastPrinted>
  <dcterms:created xsi:type="dcterms:W3CDTF">2010-11-17T23:45:39Z</dcterms:created>
  <dcterms:modified xsi:type="dcterms:W3CDTF">2014-10-08T23:57:27Z</dcterms:modified>
</cp:coreProperties>
</file>