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33" r:id="rId6"/>
    <p:sldId id="261" r:id="rId7"/>
    <p:sldId id="263" r:id="rId8"/>
    <p:sldId id="362" r:id="rId9"/>
    <p:sldId id="311" r:id="rId10"/>
    <p:sldId id="364" r:id="rId11"/>
    <p:sldId id="363" r:id="rId12"/>
    <p:sldId id="320" r:id="rId13"/>
    <p:sldId id="264" r:id="rId14"/>
    <p:sldId id="348" r:id="rId15"/>
    <p:sldId id="349" r:id="rId16"/>
    <p:sldId id="350" r:id="rId17"/>
    <p:sldId id="351" r:id="rId18"/>
    <p:sldId id="365" r:id="rId19"/>
    <p:sldId id="366" r:id="rId20"/>
    <p:sldId id="352" r:id="rId21"/>
    <p:sldId id="353" r:id="rId22"/>
    <p:sldId id="323" r:id="rId23"/>
    <p:sldId id="354" r:id="rId24"/>
    <p:sldId id="355" r:id="rId25"/>
    <p:sldId id="356" r:id="rId26"/>
    <p:sldId id="357" r:id="rId27"/>
    <p:sldId id="358" r:id="rId28"/>
    <p:sldId id="359" r:id="rId29"/>
    <p:sldId id="360" r:id="rId30"/>
    <p:sldId id="361" r:id="rId31"/>
    <p:sldId id="270" r:id="rId32"/>
    <p:sldId id="271" r:id="rId33"/>
    <p:sldId id="272" r:id="rId34"/>
    <p:sldId id="334" r:id="rId35"/>
    <p:sldId id="27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54" autoAdjust="0"/>
    <p:restoredTop sz="99924" autoAdjust="0"/>
  </p:normalViewPr>
  <p:slideViewPr>
    <p:cSldViewPr snapToGrid="0" snapToObjects="1">
      <p:cViewPr varScale="1">
        <p:scale>
          <a:sx n="184" d="100"/>
          <a:sy n="184" d="100"/>
        </p:scale>
        <p:origin x="-112" y="-1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0000"/>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149DF-FBFE-6D4D-BCE9-60899A93DE7D}" type="datetimeFigureOut">
              <a:rPr lang="en-US" smtClean="0"/>
              <a:pPr/>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149DF-FBFE-6D4D-BCE9-60899A93DE7D}" type="datetimeFigureOut">
              <a:rPr lang="en-US" smtClean="0"/>
              <a:pPr/>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149DF-FBFE-6D4D-BCE9-60899A93DE7D}" type="datetimeFigureOut">
              <a:rPr lang="en-US" smtClean="0"/>
              <a:pPr/>
              <a:t>8/6/13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60149DF-FBFE-6D4D-BCE9-60899A93DE7D}" type="datetimeFigureOut">
              <a:rPr lang="en-US" smtClean="0"/>
              <a:pPr/>
              <a:t>8/6/13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149DF-FBFE-6D4D-BCE9-60899A93DE7D}" type="datetimeFigureOut">
              <a:rPr lang="en-US" smtClean="0"/>
              <a:pPr/>
              <a:t>8/6/13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7F6A4-7E4E-B54E-B404-20783B1D1949}" type="slidenum">
              <a:rPr lang="en-US" smtClean="0"/>
              <a:pPr/>
              <a:t>‹#›</a:t>
            </a:fld>
            <a:endParaRPr lang="en-US"/>
          </a:p>
        </p:txBody>
      </p:sp>
      <p:sp useBgFill="1">
        <p:nvSpPr>
          <p:cNvPr id="6" name="Rectangle 5"/>
          <p:cNvSpPr/>
          <p:nvPr userDrawn="1"/>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creen Shot 2013-08-06 at 4.54.58 P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707" y="0"/>
            <a:ext cx="9200945" cy="1509673"/>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149DF-FBFE-6D4D-BCE9-60899A93DE7D}" type="datetimeFigureOut">
              <a:rPr lang="en-US" smtClean="0"/>
              <a:pPr/>
              <a:t>8/6/13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7F6A4-7E4E-B54E-B404-20783B1D1949}" type="slidenum">
              <a:rPr lang="en-US" smtClean="0"/>
              <a:pPr/>
              <a:t>‹#›</a:t>
            </a:fld>
            <a:endParaRPr lang="en-US"/>
          </a:p>
        </p:txBody>
      </p:sp>
      <p:sp>
        <p:nvSpPr>
          <p:cNvPr id="2" name="Title Placeholder 1"/>
          <p:cNvSpPr>
            <a:spLocks noGrp="1"/>
          </p:cNvSpPr>
          <p:nvPr>
            <p:ph type="title"/>
          </p:nvPr>
        </p:nvSpPr>
        <p:spPr>
          <a:xfrm>
            <a:off x="3630680" y="421022"/>
            <a:ext cx="5056119" cy="1000790"/>
          </a:xfrm>
          <a:prstGeom prst="rect">
            <a:avLst/>
          </a:prstGeom>
        </p:spPr>
        <p:txBody>
          <a:bodyPr vert="horz" lIns="0" tIns="0" rIns="0" bIns="0" rtlCol="0" anchor="t" anchorCtr="0">
            <a:normAutofit/>
          </a:bodyPr>
          <a:lstStyle/>
          <a:p>
            <a:r>
              <a:rPr lang="en-US" dirty="0" smtClean="0"/>
              <a:t>Click to edit Master title style</a:t>
            </a:r>
            <a:endParaRPr lang="en-US" dirty="0"/>
          </a:p>
        </p:txBody>
      </p:sp>
      <p:pic>
        <p:nvPicPr>
          <p:cNvPr id="9" name="Picture 8" descr="DNN_fullcolor_pos.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5200" y="6001512"/>
            <a:ext cx="1828800" cy="8564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cap="none">
          <a:solidFill>
            <a:srgbClr val="FFFFFF"/>
          </a:solidFill>
          <a:effectLst>
            <a:outerShdw blurRad="50800" dist="50800" dir="2700000" algn="tl" rotWithShape="0">
              <a:schemeClr val="tx1"/>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hyperlink" Target="http://www.ChicagoDNN.org" TargetMode="External"/><Relationship Id="rId3" Type="http://schemas.openxmlformats.org/officeDocument/2006/relationships/hyperlink" Target="http://www.DotNetNuke.com" TargetMode="External"/><Relationship Id="rId4" Type="http://schemas.openxmlformats.org/officeDocument/2006/relationships/hyperlink" Target="mailto:Don@SprocketWebsites.com" TargetMode="External"/><Relationship Id="rId5" Type="http://schemas.openxmlformats.org/officeDocument/2006/relationships/image" Target="../media/image3.png"/><Relationship Id="rId6" Type="http://schemas.openxmlformats.org/officeDocument/2006/relationships/image" Target="../media/image27.gif"/><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hyperlink" Target="http://www.ChicagoDNN.com" TargetMode="External"/><Relationship Id="rId4" Type="http://schemas.openxmlformats.org/officeDocument/2006/relationships/hyperlink" Target="http://www.DotNetNuke.com" TargetMode="External"/><Relationship Id="rId5" Type="http://schemas.openxmlformats.org/officeDocument/2006/relationships/hyperlink" Target="http://www.LinkedIn.com" TargetMode="External"/><Relationship Id="rId6" Type="http://schemas.openxmlformats.org/officeDocument/2006/relationships/hyperlink" Target="http://www.Facebook.com" TargetMode="External"/><Relationship Id="rId7" Type="http://schemas.openxmlformats.org/officeDocument/2006/relationships/hyperlink" Target="http://www.twitter.com/ChicagoDNN" TargetMode="External"/><Relationship Id="rId8" Type="http://schemas.openxmlformats.org/officeDocument/2006/relationships/hyperlink" Target="http://www.meetup.com/ChicagoDNN" TargetMode="External"/><Relationship Id="rId9" Type="http://schemas.openxmlformats.org/officeDocument/2006/relationships/hyperlink" Target="http://www.plus.google.com" TargetMode="External"/><Relationship Id="rId1" Type="http://schemas.openxmlformats.org/officeDocument/2006/relationships/slideLayout" Target="../slideLayouts/slideLayout2.xml"/><Relationship Id="rId2" Type="http://schemas.openxmlformats.org/officeDocument/2006/relationships/hyperlink" Target="http://www.ChicagoDN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Chicago </a:t>
            </a:r>
            <a:r>
              <a:rPr lang="en-US" smtClean="0"/>
              <a:t>Area </a:t>
            </a:r>
            <a:r>
              <a:rPr lang="en-US" smtClean="0"/>
              <a:t>DNN </a:t>
            </a:r>
            <a:r>
              <a:rPr lang="en-US" smtClean="0"/>
              <a:t>Users </a:t>
            </a:r>
            <a:r>
              <a:rPr lang="en-US" dirty="0" smtClean="0"/>
              <a:t>Group</a:t>
            </a:r>
            <a:endParaRPr lang="en-US" dirty="0"/>
          </a:p>
        </p:txBody>
      </p:sp>
      <p:sp>
        <p:nvSpPr>
          <p:cNvPr id="3" name="Subtitle 2"/>
          <p:cNvSpPr>
            <a:spLocks noGrp="1"/>
          </p:cNvSpPr>
          <p:nvPr>
            <p:ph type="subTitle" idx="1"/>
          </p:nvPr>
        </p:nvSpPr>
        <p:spPr>
          <a:xfrm>
            <a:off x="1441756" y="3886199"/>
            <a:ext cx="5904339" cy="2794612"/>
          </a:xfrm>
        </p:spPr>
        <p:txBody>
          <a:bodyPr wrap="square">
            <a:spAutoFit/>
          </a:bodyPr>
          <a:lstStyle/>
          <a:p>
            <a:pPr>
              <a:lnSpc>
                <a:spcPct val="120000"/>
              </a:lnSpc>
              <a:spcBef>
                <a:spcPts val="0"/>
              </a:spcBef>
              <a:spcAft>
                <a:spcPts val="600"/>
              </a:spcAft>
            </a:pPr>
            <a:r>
              <a:rPr lang="en-US" sz="1800" dirty="0" smtClean="0"/>
              <a:t>Thank you to our sponsors!</a:t>
            </a:r>
          </a:p>
          <a:p>
            <a:pPr>
              <a:lnSpc>
                <a:spcPct val="120000"/>
              </a:lnSpc>
              <a:spcBef>
                <a:spcPts val="0"/>
              </a:spcBef>
              <a:spcAft>
                <a:spcPts val="600"/>
              </a:spcAft>
            </a:pPr>
            <a:endParaRPr lang="en-US" sz="1800" dirty="0" smtClean="0"/>
          </a:p>
          <a:p>
            <a:pPr>
              <a:lnSpc>
                <a:spcPct val="120000"/>
              </a:lnSpc>
              <a:spcBef>
                <a:spcPts val="0"/>
              </a:spcBef>
              <a:spcAft>
                <a:spcPts val="600"/>
              </a:spcAft>
            </a:pPr>
            <a:endParaRPr lang="en-US" sz="1800" dirty="0" smtClean="0"/>
          </a:p>
          <a:p>
            <a:pPr marL="304800" indent="-304800">
              <a:lnSpc>
                <a:spcPct val="120000"/>
              </a:lnSpc>
              <a:spcBef>
                <a:spcPts val="0"/>
              </a:spcBef>
              <a:spcAft>
                <a:spcPts val="600"/>
              </a:spcAft>
            </a:pPr>
            <a:r>
              <a:rPr lang="en-US" sz="1800" dirty="0" smtClean="0"/>
              <a:t>For providing web hosting for the CADUG Website </a:t>
            </a:r>
            <a:r>
              <a:rPr lang="en-US" sz="1800" dirty="0"/>
              <a:t> </a:t>
            </a:r>
            <a:r>
              <a:rPr lang="en-US" sz="1800" dirty="0" smtClean="0"/>
              <a:t>                &amp; Pizza and Soda at our face-to-face meetings</a:t>
            </a:r>
          </a:p>
          <a:p>
            <a:pPr marL="304800" indent="-304800">
              <a:lnSpc>
                <a:spcPct val="120000"/>
              </a:lnSpc>
              <a:spcBef>
                <a:spcPts val="0"/>
              </a:spcBef>
              <a:spcAft>
                <a:spcPts val="600"/>
              </a:spcAft>
            </a:pPr>
            <a:r>
              <a:rPr lang="en-US" sz="1800" dirty="0" smtClean="0"/>
              <a:t>They are offering any CADUG member a 50% discount on their first month of </a:t>
            </a:r>
            <a:r>
              <a:rPr lang="en-US" sz="1800" smtClean="0"/>
              <a:t>a new subscription</a:t>
            </a:r>
            <a:endParaRPr lang="en-US" sz="1800" dirty="0" smtClean="0"/>
          </a:p>
        </p:txBody>
      </p:sp>
      <p:pic>
        <p:nvPicPr>
          <p:cNvPr id="4" name="Picture 3"/>
          <p:cNvPicPr>
            <a:picLocks noChangeAspect="1" noChangeArrowheads="1"/>
          </p:cNvPicPr>
          <p:nvPr/>
        </p:nvPicPr>
        <p:blipFill>
          <a:blip r:embed="rId2"/>
          <a:srcRect/>
          <a:stretch>
            <a:fillRect/>
          </a:stretch>
        </p:blipFill>
        <p:spPr bwMode="auto">
          <a:xfrm>
            <a:off x="2597064" y="4497733"/>
            <a:ext cx="3937000" cy="5461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4622800" y="1600200"/>
            <a:ext cx="4064000" cy="3048000"/>
          </a:xfrm>
          <a:prstGeom prst="rect">
            <a:avLst/>
          </a:prstGeom>
        </p:spPr>
      </p:pic>
      <p:sp>
        <p:nvSpPr>
          <p:cNvPr id="2" name="Title 1"/>
          <p:cNvSpPr>
            <a:spLocks noGrp="1"/>
          </p:cNvSpPr>
          <p:nvPr>
            <p:ph type="title"/>
          </p:nvPr>
        </p:nvSpPr>
        <p:spPr/>
        <p:txBody>
          <a:bodyPr>
            <a:normAutofit/>
          </a:bodyPr>
          <a:lstStyle/>
          <a:p>
            <a:r>
              <a:rPr lang="en-US" dirty="0" smtClean="0"/>
              <a:t>DotNetNuke </a:t>
            </a:r>
            <a:r>
              <a:rPr lang="en-US" dirty="0" smtClean="0"/>
              <a:t>Events</a:t>
            </a:r>
            <a:endParaRPr lang="en-US" dirty="0"/>
          </a:p>
        </p:txBody>
      </p:sp>
      <p:sp>
        <p:nvSpPr>
          <p:cNvPr id="3" name="Content Placeholder 2"/>
          <p:cNvSpPr>
            <a:spLocks noGrp="1"/>
          </p:cNvSpPr>
          <p:nvPr>
            <p:ph idx="1"/>
          </p:nvPr>
        </p:nvSpPr>
        <p:spPr>
          <a:xfrm>
            <a:off x="457200" y="1600200"/>
            <a:ext cx="8229600" cy="4487364"/>
          </a:xfrm>
        </p:spPr>
        <p:txBody>
          <a:bodyPr>
            <a:normAutofit fontScale="92500" lnSpcReduction="10000"/>
          </a:bodyPr>
          <a:lstStyle/>
          <a:p>
            <a:r>
              <a:rPr lang="en-US" dirty="0"/>
              <a:t>Explore the Rich Features of </a:t>
            </a:r>
            <a:r>
              <a:rPr lang="en-US" dirty="0" err="1"/>
              <a:t>Evoq</a:t>
            </a:r>
            <a:r>
              <a:rPr lang="en-US" dirty="0"/>
              <a:t> Content</a:t>
            </a:r>
          </a:p>
          <a:p>
            <a:pPr lvl="1"/>
            <a:r>
              <a:rPr lang="en-US" dirty="0" smtClean="0"/>
              <a:t>Wednesday</a:t>
            </a:r>
            <a:r>
              <a:rPr lang="en-US" dirty="0"/>
              <a:t>, Aug 07, 2013 09:00 AM - 10:00 AM PDT (GMT -04:00)</a:t>
            </a:r>
          </a:p>
          <a:p>
            <a:pPr lvl="1"/>
            <a:r>
              <a:rPr lang="en-US" dirty="0"/>
              <a:t>Presenter(s): Michael </a:t>
            </a:r>
            <a:r>
              <a:rPr lang="en-US" dirty="0" err="1"/>
              <a:t>Doxsey</a:t>
            </a:r>
            <a:r>
              <a:rPr lang="en-US" dirty="0"/>
              <a:t>, Sales Engineer and Trainer, DNN Corp.</a:t>
            </a:r>
          </a:p>
          <a:p>
            <a:pPr lvl="1"/>
            <a:r>
              <a:rPr lang="en-US" dirty="0"/>
              <a:t>Skill Level: Beginner </a:t>
            </a:r>
          </a:p>
          <a:p>
            <a:pPr lvl="1"/>
            <a:r>
              <a:rPr lang="en-US" dirty="0"/>
              <a:t>Target Audience: Business Decision Makers, Content Owners, Marketers</a:t>
            </a:r>
          </a:p>
          <a:p>
            <a:pPr lvl="1"/>
            <a:r>
              <a:rPr lang="en-US" dirty="0" err="1"/>
              <a:t>Evoq</a:t>
            </a:r>
            <a:r>
              <a:rPr lang="en-US" dirty="0"/>
              <a:t> Content allows your organization to exceed expectations by making it possible to build a </a:t>
            </a:r>
            <a:endParaRPr lang="en-US" dirty="0" smtClean="0"/>
          </a:p>
        </p:txBody>
      </p:sp>
    </p:spTree>
    <p:extLst>
      <p:ext uri="{BB962C8B-B14F-4D97-AF65-F5344CB8AC3E}">
        <p14:creationId xmlns:p14="http://schemas.microsoft.com/office/powerpoint/2010/main" val="3364113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4622800" y="1600200"/>
            <a:ext cx="4064000" cy="3048000"/>
          </a:xfrm>
          <a:prstGeom prst="rect">
            <a:avLst/>
          </a:prstGeom>
        </p:spPr>
      </p:pic>
      <p:sp>
        <p:nvSpPr>
          <p:cNvPr id="2" name="Title 1"/>
          <p:cNvSpPr>
            <a:spLocks noGrp="1"/>
          </p:cNvSpPr>
          <p:nvPr>
            <p:ph type="title"/>
          </p:nvPr>
        </p:nvSpPr>
        <p:spPr/>
        <p:txBody>
          <a:bodyPr>
            <a:normAutofit/>
          </a:bodyPr>
          <a:lstStyle/>
          <a:p>
            <a:r>
              <a:rPr lang="en-US" dirty="0" smtClean="0"/>
              <a:t>DotNetNuke </a:t>
            </a:r>
            <a:r>
              <a:rPr lang="en-US" dirty="0" smtClean="0"/>
              <a:t>Events</a:t>
            </a:r>
            <a:endParaRPr lang="en-US" dirty="0"/>
          </a:p>
        </p:txBody>
      </p:sp>
      <p:sp>
        <p:nvSpPr>
          <p:cNvPr id="3" name="Content Placeholder 2"/>
          <p:cNvSpPr>
            <a:spLocks noGrp="1"/>
          </p:cNvSpPr>
          <p:nvPr>
            <p:ph idx="1"/>
          </p:nvPr>
        </p:nvSpPr>
        <p:spPr>
          <a:xfrm>
            <a:off x="457200" y="1600200"/>
            <a:ext cx="8229600" cy="4487364"/>
          </a:xfrm>
        </p:spPr>
        <p:txBody>
          <a:bodyPr>
            <a:normAutofit fontScale="92500" lnSpcReduction="10000"/>
          </a:bodyPr>
          <a:lstStyle/>
          <a:p>
            <a:r>
              <a:rPr lang="en-US" dirty="0"/>
              <a:t>Explore </a:t>
            </a:r>
            <a:r>
              <a:rPr lang="en-US" dirty="0" err="1"/>
              <a:t>Evoq</a:t>
            </a:r>
            <a:r>
              <a:rPr lang="en-US" dirty="0"/>
              <a:t> Social!</a:t>
            </a:r>
          </a:p>
          <a:p>
            <a:pPr lvl="1"/>
            <a:r>
              <a:rPr lang="en-US" dirty="0" smtClean="0"/>
              <a:t>Wednesday</a:t>
            </a:r>
            <a:r>
              <a:rPr lang="en-US" dirty="0"/>
              <a:t>, Aug 14, 2013 09:00 AM - 10:00 AM PDT (GMT -04:00)</a:t>
            </a:r>
          </a:p>
          <a:p>
            <a:pPr lvl="1"/>
            <a:r>
              <a:rPr lang="en-US" dirty="0"/>
              <a:t>Presenter(s): Clint Patterson, Sales Engineer and Trainer, DNN Corp.</a:t>
            </a:r>
          </a:p>
          <a:p>
            <a:pPr lvl="1"/>
            <a:r>
              <a:rPr lang="en-US" dirty="0"/>
              <a:t>Skill Level: All </a:t>
            </a:r>
          </a:p>
          <a:p>
            <a:pPr lvl="1"/>
            <a:r>
              <a:rPr lang="en-US" dirty="0"/>
              <a:t>Target Audience: Business Decision Maker, Marketing Personnel, Content Owner, Community Manager</a:t>
            </a:r>
          </a:p>
          <a:p>
            <a:pPr lvl="1"/>
            <a:r>
              <a:rPr lang="en-US" dirty="0"/>
              <a:t>Learn how, with </a:t>
            </a:r>
            <a:r>
              <a:rPr lang="en-US" dirty="0" err="1"/>
              <a:t>Evoq</a:t>
            </a:r>
            <a:r>
              <a:rPr lang="en-US" dirty="0"/>
              <a:t> Social, you can own the conversation, on your site, and turn visitors into </a:t>
            </a:r>
            <a:endParaRPr lang="en-US" dirty="0" smtClean="0"/>
          </a:p>
        </p:txBody>
      </p:sp>
    </p:spTree>
    <p:extLst>
      <p:ext uri="{BB962C8B-B14F-4D97-AF65-F5344CB8AC3E}">
        <p14:creationId xmlns:p14="http://schemas.microsoft.com/office/powerpoint/2010/main" val="20969760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2813_Cloud_Hosting_Benefits.png"/>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4622800" y="1600200"/>
            <a:ext cx="4064000" cy="3048000"/>
          </a:xfrm>
          <a:prstGeom prst="rect">
            <a:avLst/>
          </a:prstGeom>
        </p:spPr>
      </p:pic>
      <p:sp>
        <p:nvSpPr>
          <p:cNvPr id="2" name="Title 1"/>
          <p:cNvSpPr>
            <a:spLocks noGrp="1"/>
          </p:cNvSpPr>
          <p:nvPr>
            <p:ph type="title"/>
          </p:nvPr>
        </p:nvSpPr>
        <p:spPr/>
        <p:txBody>
          <a:bodyPr>
            <a:normAutofit/>
          </a:bodyPr>
          <a:lstStyle/>
          <a:p>
            <a:r>
              <a:rPr lang="en-US" dirty="0" smtClean="0"/>
              <a:t>DotNetNuke </a:t>
            </a:r>
            <a:r>
              <a:rPr lang="en-US" dirty="0" smtClean="0"/>
              <a:t>Events</a:t>
            </a:r>
            <a:endParaRPr lang="en-US" dirty="0"/>
          </a:p>
        </p:txBody>
      </p:sp>
      <p:sp>
        <p:nvSpPr>
          <p:cNvPr id="3" name="Content Placeholder 2"/>
          <p:cNvSpPr>
            <a:spLocks noGrp="1"/>
          </p:cNvSpPr>
          <p:nvPr>
            <p:ph idx="1"/>
          </p:nvPr>
        </p:nvSpPr>
        <p:spPr>
          <a:xfrm>
            <a:off x="457200" y="1600200"/>
            <a:ext cx="8229600" cy="4487364"/>
          </a:xfrm>
        </p:spPr>
        <p:txBody>
          <a:bodyPr>
            <a:normAutofit fontScale="92500" lnSpcReduction="10000"/>
          </a:bodyPr>
          <a:lstStyle/>
          <a:p>
            <a:r>
              <a:rPr lang="en-US" dirty="0"/>
              <a:t>6 Benefits for Hosting Your Website in the Cloud</a:t>
            </a:r>
          </a:p>
          <a:p>
            <a:pPr lvl="1"/>
            <a:r>
              <a:rPr lang="en-US" dirty="0" smtClean="0"/>
              <a:t>Wednesday</a:t>
            </a:r>
            <a:r>
              <a:rPr lang="en-US" dirty="0"/>
              <a:t>, Aug 28, 2013 09:00 AM - 10:00 AM PDT (GMT -04:00)</a:t>
            </a:r>
          </a:p>
          <a:p>
            <a:pPr lvl="1"/>
            <a:r>
              <a:rPr lang="en-US" dirty="0"/>
              <a:t>Presenter(s): Dennis </a:t>
            </a:r>
            <a:r>
              <a:rPr lang="en-US" dirty="0" err="1"/>
              <a:t>Shiao</a:t>
            </a:r>
            <a:r>
              <a:rPr lang="en-US" dirty="0"/>
              <a:t>, Director Product Marketing, DNN Corp.</a:t>
            </a:r>
          </a:p>
          <a:p>
            <a:pPr lvl="1"/>
            <a:r>
              <a:rPr lang="en-US" dirty="0"/>
              <a:t>Skill Level: All </a:t>
            </a:r>
          </a:p>
          <a:p>
            <a:pPr lvl="1"/>
            <a:r>
              <a:rPr lang="en-US" dirty="0"/>
              <a:t>Target Audience: Business Decision Makers, Marketers</a:t>
            </a:r>
          </a:p>
          <a:p>
            <a:pPr lvl="1"/>
            <a:r>
              <a:rPr lang="en-US" dirty="0"/>
              <a:t>Even though it’s the middle of summer, we think the future of the web is “cloudy” (pun intended). </a:t>
            </a:r>
            <a:endParaRPr lang="en-US" dirty="0" smtClean="0"/>
          </a:p>
        </p:txBody>
      </p:sp>
    </p:spTree>
    <p:extLst>
      <p:ext uri="{BB962C8B-B14F-4D97-AF65-F5344CB8AC3E}">
        <p14:creationId xmlns:p14="http://schemas.microsoft.com/office/powerpoint/2010/main" val="15557116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Release Updates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Updates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v07.00.06 Released</a:t>
            </a:r>
          </a:p>
          <a:p>
            <a:pPr marL="704850" lvl="1" indent="-304800">
              <a:spcBef>
                <a:spcPct val="0"/>
              </a:spcBef>
            </a:pPr>
            <a:r>
              <a:rPr lang="en-US" dirty="0" smtClean="0"/>
              <a:t>Prod: 04/03/13</a:t>
            </a:r>
          </a:p>
          <a:p>
            <a:pPr marL="1104900" lvl="2" indent="-304800">
              <a:spcBef>
                <a:spcPct val="0"/>
              </a:spcBef>
            </a:pPr>
            <a:r>
              <a:rPr lang="en-US" dirty="0" smtClean="0"/>
              <a:t>24 Major </a:t>
            </a:r>
            <a:r>
              <a:rPr lang="en-US" dirty="0"/>
              <a:t>Updates</a:t>
            </a:r>
          </a:p>
          <a:p>
            <a:pPr marL="1104900" lvl="2" indent="-304800">
              <a:spcBef>
                <a:spcPct val="0"/>
              </a:spcBef>
            </a:pPr>
            <a:r>
              <a:rPr lang="en-US" dirty="0"/>
              <a:t>0</a:t>
            </a:r>
            <a:r>
              <a:rPr lang="en-US" dirty="0" smtClean="0"/>
              <a:t> </a:t>
            </a:r>
            <a:r>
              <a:rPr lang="en-US" dirty="0"/>
              <a:t>Security Fixes</a:t>
            </a:r>
          </a:p>
          <a:p>
            <a:pPr marL="1104900" lvl="2" indent="-304800">
              <a:spcBef>
                <a:spcPct val="0"/>
              </a:spcBef>
            </a:pPr>
            <a:r>
              <a:rPr lang="en-US" dirty="0"/>
              <a:t>5</a:t>
            </a:r>
            <a:r>
              <a:rPr lang="en-US" dirty="0" smtClean="0"/>
              <a:t> </a:t>
            </a:r>
            <a:r>
              <a:rPr lang="en-US" dirty="0"/>
              <a:t>Modules update</a:t>
            </a:r>
          </a:p>
          <a:p>
            <a:pPr marL="1104900" lvl="2" indent="-304800">
              <a:spcBef>
                <a:spcPct val="0"/>
              </a:spcBef>
            </a:pPr>
            <a:r>
              <a:rPr lang="en-US" dirty="0"/>
              <a:t>0 Providers </a:t>
            </a:r>
            <a:r>
              <a:rPr lang="en-US" dirty="0" smtClean="0"/>
              <a:t>update</a:t>
            </a:r>
          </a:p>
          <a:p>
            <a:pPr marL="704850" lvl="1" indent="-304800">
              <a:spcBef>
                <a:spcPct val="0"/>
              </a:spcBef>
            </a:pP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73" y="3922028"/>
            <a:ext cx="4131472" cy="209634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0714" y1="32692" x2="40714" y2="32692"/>
                        <a14:foregroundMark x1="45000" y1="63462" x2="45000" y2="63462"/>
                        <a14:backgroundMark x1="47143" y1="49038" x2="47143" y2="49038"/>
                        <a14:backgroundMark x1="67857" y1="47115" x2="67857" y2="47115"/>
                      </a14:backgroundRemoval>
                    </a14:imgEffect>
                  </a14:imgLayer>
                </a14:imgProps>
              </a:ext>
            </a:extLst>
          </a:blip>
          <a:stretch>
            <a:fillRect/>
          </a:stretch>
        </p:blipFill>
        <p:spPr>
          <a:xfrm>
            <a:off x="4883456" y="1600200"/>
            <a:ext cx="1778000" cy="1320800"/>
          </a:xfrm>
          <a:prstGeom prst="rect">
            <a:avLst/>
          </a:prstGeom>
        </p:spPr>
      </p:pic>
    </p:spTree>
    <p:extLst>
      <p:ext uri="{BB962C8B-B14F-4D97-AF65-F5344CB8AC3E}">
        <p14:creationId xmlns:p14="http://schemas.microsoft.com/office/powerpoint/2010/main" val="7040231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5257800"/>
          </a:xfrm>
        </p:spPr>
        <p:txBody>
          <a:bodyPr>
            <a:normAutofit fontScale="40000" lnSpcReduction="20000"/>
          </a:bodyPr>
          <a:lstStyle/>
          <a:p>
            <a:pPr marL="0" indent="0">
              <a:buNone/>
            </a:pPr>
            <a:r>
              <a:rPr lang="en-US" b="1" dirty="0" smtClean="0"/>
              <a:t>v07.00.06 Major Highlights</a:t>
            </a:r>
          </a:p>
          <a:p>
            <a:pPr lvl="1"/>
            <a:r>
              <a:rPr lang="en-US" dirty="0" smtClean="0"/>
              <a:t>Fixed </a:t>
            </a:r>
            <a:r>
              <a:rPr lang="en-US" dirty="0"/>
              <a:t>issue that caused broken links when changing the name of a page</a:t>
            </a:r>
          </a:p>
          <a:p>
            <a:pPr lvl="1"/>
            <a:r>
              <a:rPr lang="en-US" dirty="0" smtClean="0"/>
              <a:t>Added </a:t>
            </a:r>
            <a:r>
              <a:rPr lang="en-US" dirty="0"/>
              <a:t>search capabilities in the page management section</a:t>
            </a:r>
          </a:p>
          <a:p>
            <a:pPr lvl="1"/>
            <a:r>
              <a:rPr lang="en-US" dirty="0" smtClean="0"/>
              <a:t>Added </a:t>
            </a:r>
            <a:r>
              <a:rPr lang="en-US" dirty="0"/>
              <a:t>new </a:t>
            </a:r>
            <a:r>
              <a:rPr lang="en-US" dirty="0" smtClean="0"/>
              <a:t>functionality </a:t>
            </a:r>
            <a:r>
              <a:rPr lang="en-US" dirty="0"/>
              <a:t>to the Member Directory so that users can choose between the different search options</a:t>
            </a:r>
          </a:p>
          <a:p>
            <a:pPr lvl="1"/>
            <a:r>
              <a:rPr lang="en-US" dirty="0" smtClean="0"/>
              <a:t>When </a:t>
            </a:r>
            <a:r>
              <a:rPr lang="en-US" dirty="0"/>
              <a:t>creating a social group the newly created role group is now set as the default group</a:t>
            </a:r>
          </a:p>
          <a:p>
            <a:pPr lvl="1"/>
            <a:r>
              <a:rPr lang="en-US" dirty="0" smtClean="0"/>
              <a:t>Implemented </a:t>
            </a:r>
            <a:r>
              <a:rPr lang="en-US" dirty="0"/>
              <a:t>new functionality to allow users to hid the login button in the default skin</a:t>
            </a:r>
          </a:p>
          <a:p>
            <a:pPr lvl="1"/>
            <a:r>
              <a:rPr lang="en-US" dirty="0" smtClean="0"/>
              <a:t>Removed </a:t>
            </a:r>
            <a:r>
              <a:rPr lang="en-US" dirty="0"/>
              <a:t>the module and skin templates from the Starter Kit package</a:t>
            </a:r>
          </a:p>
          <a:p>
            <a:pPr lvl="1"/>
            <a:r>
              <a:rPr lang="en-US" dirty="0" smtClean="0"/>
              <a:t>Fixed </a:t>
            </a:r>
            <a:r>
              <a:rPr lang="en-US" dirty="0"/>
              <a:t>issue that shows an error when registration is set to unique display name</a:t>
            </a:r>
          </a:p>
          <a:p>
            <a:pPr lvl="1"/>
            <a:r>
              <a:rPr lang="en-US" dirty="0" smtClean="0"/>
              <a:t>Fixed </a:t>
            </a:r>
            <a:r>
              <a:rPr lang="en-US" dirty="0"/>
              <a:t>issue that made child site files not to show when managing sites</a:t>
            </a:r>
          </a:p>
          <a:p>
            <a:pPr lvl="1"/>
            <a:r>
              <a:rPr lang="en-US" dirty="0" smtClean="0"/>
              <a:t>Fixed </a:t>
            </a:r>
            <a:r>
              <a:rPr lang="en-US" dirty="0"/>
              <a:t>UX issue when changing the file size in the configuration management section</a:t>
            </a:r>
          </a:p>
          <a:p>
            <a:pPr lvl="1"/>
            <a:r>
              <a:rPr lang="en-US" dirty="0" smtClean="0"/>
              <a:t>Fixed </a:t>
            </a:r>
            <a:r>
              <a:rPr lang="en-US" dirty="0"/>
              <a:t>issue in the Journal module where followers could see posts that are meant for friends only</a:t>
            </a:r>
          </a:p>
          <a:p>
            <a:pPr lvl="1"/>
            <a:r>
              <a:rPr lang="en-US" dirty="0" smtClean="0"/>
              <a:t>Fixed </a:t>
            </a:r>
            <a:r>
              <a:rPr lang="en-US" dirty="0"/>
              <a:t>paging conflict between roles and users in the users' accounts screen</a:t>
            </a:r>
          </a:p>
          <a:p>
            <a:pPr lvl="1"/>
            <a:r>
              <a:rPr lang="en-US" dirty="0" smtClean="0"/>
              <a:t>Added </a:t>
            </a:r>
            <a:r>
              <a:rPr lang="en-US" dirty="0"/>
              <a:t>new functionality that allows users to see all the social groups they belong to</a:t>
            </a:r>
          </a:p>
          <a:p>
            <a:pPr lvl="1"/>
            <a:r>
              <a:rPr lang="en-US" dirty="0" smtClean="0"/>
              <a:t>Fixed </a:t>
            </a:r>
            <a:r>
              <a:rPr lang="en-US" dirty="0"/>
              <a:t>issue where separating a site from a group would not copy all the users</a:t>
            </a:r>
          </a:p>
          <a:p>
            <a:pPr lvl="1"/>
            <a:r>
              <a:rPr lang="en-US" dirty="0" smtClean="0"/>
              <a:t>Fixed </a:t>
            </a:r>
            <a:r>
              <a:rPr lang="en-US" dirty="0"/>
              <a:t>issue when creating a page from a template when the template has modules that are set to display on all pages</a:t>
            </a:r>
          </a:p>
          <a:p>
            <a:pPr lvl="1"/>
            <a:r>
              <a:rPr lang="en-US" dirty="0" smtClean="0"/>
              <a:t>Removed </a:t>
            </a:r>
            <a:r>
              <a:rPr lang="en-US" dirty="0"/>
              <a:t>the "-" from the invalid character list for page names</a:t>
            </a:r>
          </a:p>
          <a:p>
            <a:pPr lvl="1"/>
            <a:r>
              <a:rPr lang="en-US" dirty="0" smtClean="0"/>
              <a:t>Fixed </a:t>
            </a:r>
            <a:r>
              <a:rPr lang="en-US" dirty="0"/>
              <a:t>the styling in the date time picker to display the time</a:t>
            </a:r>
          </a:p>
          <a:p>
            <a:pPr lvl="1"/>
            <a:r>
              <a:rPr lang="en-US" dirty="0" smtClean="0"/>
              <a:t>Fixed </a:t>
            </a:r>
            <a:r>
              <a:rPr lang="en-US" dirty="0"/>
              <a:t>issue that shown the tokens when searching for pages</a:t>
            </a:r>
          </a:p>
          <a:p>
            <a:pPr lvl="1"/>
            <a:r>
              <a:rPr lang="en-US" dirty="0" smtClean="0"/>
              <a:t>Fixed </a:t>
            </a:r>
            <a:r>
              <a:rPr lang="en-US" dirty="0"/>
              <a:t>issue that made the site redirection management screen to not work correctly when pop ups are disabled</a:t>
            </a:r>
          </a:p>
          <a:p>
            <a:pPr lvl="1"/>
            <a:r>
              <a:rPr lang="en-US" dirty="0" smtClean="0"/>
              <a:t>Fixed </a:t>
            </a:r>
            <a:r>
              <a:rPr lang="en-US" dirty="0"/>
              <a:t>issue where exported templates point to the incorrect site settings</a:t>
            </a:r>
          </a:p>
          <a:p>
            <a:pPr lvl="1"/>
            <a:r>
              <a:rPr lang="en-US" dirty="0" smtClean="0"/>
              <a:t>Fixed </a:t>
            </a:r>
            <a:r>
              <a:rPr lang="en-US" dirty="0"/>
              <a:t>issue that caused Social Group Roles to be limited to the Global Role group</a:t>
            </a:r>
          </a:p>
          <a:p>
            <a:pPr lvl="1"/>
            <a:r>
              <a:rPr lang="en-US" dirty="0" smtClean="0"/>
              <a:t>Fixed </a:t>
            </a:r>
            <a:r>
              <a:rPr lang="en-US" dirty="0"/>
              <a:t>issue when page names include a ":" colon</a:t>
            </a:r>
          </a:p>
          <a:p>
            <a:pPr lvl="1"/>
            <a:r>
              <a:rPr lang="en-US" dirty="0" smtClean="0"/>
              <a:t>Fixed </a:t>
            </a:r>
            <a:r>
              <a:rPr lang="en-US" dirty="0"/>
              <a:t>issue where scheduler runs overlap when retry is set to a short interval</a:t>
            </a:r>
          </a:p>
          <a:p>
            <a:pPr lvl="1"/>
            <a:r>
              <a:rPr lang="en-US" dirty="0" smtClean="0"/>
              <a:t>Fixed </a:t>
            </a:r>
            <a:r>
              <a:rPr lang="en-US" dirty="0"/>
              <a:t>issue with modules that are expected to display in all pages and Content Localization is enabled.</a:t>
            </a:r>
          </a:p>
          <a:p>
            <a:pPr lvl="1"/>
            <a:r>
              <a:rPr lang="en-US" dirty="0" smtClean="0"/>
              <a:t>Implemented </a:t>
            </a:r>
            <a:r>
              <a:rPr lang="en-US" dirty="0"/>
              <a:t>auto-refresh functionality in the message center so that users can see updates in real time without refreshing the page</a:t>
            </a:r>
          </a:p>
        </p:txBody>
      </p:sp>
    </p:spTree>
    <p:extLst>
      <p:ext uri="{BB962C8B-B14F-4D97-AF65-F5344CB8AC3E}">
        <p14:creationId xmlns:p14="http://schemas.microsoft.com/office/powerpoint/2010/main" val="31645401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Fixes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b="1" dirty="0"/>
              <a:t>Security Fixes</a:t>
            </a:r>
          </a:p>
          <a:p>
            <a:pPr lvl="1"/>
            <a:r>
              <a:rPr lang="en-US" dirty="0" smtClean="0"/>
              <a:t>None</a:t>
            </a:r>
          </a:p>
          <a:p>
            <a:r>
              <a:rPr lang="en-US" b="1" dirty="0" smtClean="0"/>
              <a:t>Modules</a:t>
            </a:r>
          </a:p>
          <a:p>
            <a:pPr lvl="1"/>
            <a:r>
              <a:rPr lang="en-US" dirty="0" smtClean="0"/>
              <a:t>Device </a:t>
            </a:r>
            <a:r>
              <a:rPr lang="en-US" dirty="0"/>
              <a:t>Preview Management Module</a:t>
            </a:r>
          </a:p>
          <a:p>
            <a:pPr lvl="1"/>
            <a:r>
              <a:rPr lang="en-US" dirty="0" smtClean="0"/>
              <a:t>Pages </a:t>
            </a:r>
            <a:r>
              <a:rPr lang="en-US" dirty="0"/>
              <a:t>Module</a:t>
            </a:r>
          </a:p>
          <a:p>
            <a:pPr lvl="1"/>
            <a:r>
              <a:rPr lang="en-US" dirty="0" smtClean="0"/>
              <a:t>Journal </a:t>
            </a:r>
            <a:r>
              <a:rPr lang="en-US" dirty="0"/>
              <a:t>Module</a:t>
            </a:r>
          </a:p>
          <a:p>
            <a:pPr lvl="1"/>
            <a:r>
              <a:rPr lang="en-US" dirty="0" smtClean="0"/>
              <a:t>Member </a:t>
            </a:r>
            <a:r>
              <a:rPr lang="en-US" dirty="0"/>
              <a:t>Directory Module</a:t>
            </a:r>
          </a:p>
          <a:p>
            <a:pPr lvl="1"/>
            <a:r>
              <a:rPr lang="en-US" dirty="0" smtClean="0"/>
              <a:t>Site </a:t>
            </a:r>
            <a:r>
              <a:rPr lang="en-US" dirty="0"/>
              <a:t>Groups </a:t>
            </a:r>
            <a:r>
              <a:rPr lang="en-US" dirty="0" smtClean="0"/>
              <a:t>Module</a:t>
            </a:r>
          </a:p>
          <a:p>
            <a:r>
              <a:rPr lang="en-US" b="1" dirty="0" smtClean="0"/>
              <a:t>Providers</a:t>
            </a:r>
          </a:p>
          <a:p>
            <a:pPr lvl="1"/>
            <a:r>
              <a:rPr lang="en-US" dirty="0" smtClean="0"/>
              <a:t>None</a:t>
            </a:r>
            <a:endParaRPr lang="en-US" dirty="0"/>
          </a:p>
        </p:txBody>
      </p:sp>
    </p:spTree>
    <p:extLst>
      <p:ext uri="{BB962C8B-B14F-4D97-AF65-F5344CB8AC3E}">
        <p14:creationId xmlns:p14="http://schemas.microsoft.com/office/powerpoint/2010/main" val="9150112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Updates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v07.01.00 Released</a:t>
            </a:r>
          </a:p>
          <a:p>
            <a:pPr marL="704850" lvl="1" indent="-304800">
              <a:spcBef>
                <a:spcPct val="0"/>
              </a:spcBef>
            </a:pPr>
            <a:r>
              <a:rPr lang="en-US" dirty="0" smtClean="0"/>
              <a:t>Prod: 07/09/</a:t>
            </a:r>
            <a:r>
              <a:rPr lang="en-US" dirty="0" smtClean="0"/>
              <a:t>13</a:t>
            </a:r>
          </a:p>
          <a:p>
            <a:pPr marL="1104900" lvl="2" indent="-304800">
              <a:spcBef>
                <a:spcPct val="0"/>
              </a:spcBef>
            </a:pPr>
            <a:r>
              <a:rPr lang="en-US" dirty="0" smtClean="0"/>
              <a:t>11 </a:t>
            </a:r>
            <a:r>
              <a:rPr lang="en-US" dirty="0" smtClean="0"/>
              <a:t>Major </a:t>
            </a:r>
            <a:r>
              <a:rPr lang="en-US" dirty="0" smtClean="0"/>
              <a:t>Features</a:t>
            </a:r>
          </a:p>
          <a:p>
            <a:pPr marL="1104900" lvl="2" indent="-304800">
              <a:spcBef>
                <a:spcPct val="0"/>
              </a:spcBef>
            </a:pPr>
            <a:r>
              <a:rPr lang="en-US" dirty="0"/>
              <a:t>0 Security Fixes</a:t>
            </a:r>
          </a:p>
          <a:p>
            <a:pPr marL="1104900" lvl="2" indent="-304800">
              <a:spcBef>
                <a:spcPct val="0"/>
              </a:spcBef>
            </a:pPr>
            <a:r>
              <a:rPr lang="en-US" dirty="0" smtClean="0"/>
              <a:t>7 </a:t>
            </a:r>
            <a:r>
              <a:rPr lang="en-US" dirty="0"/>
              <a:t>Modules update</a:t>
            </a:r>
          </a:p>
          <a:p>
            <a:pPr marL="1104900" lvl="2" indent="-304800">
              <a:spcBef>
                <a:spcPct val="0"/>
              </a:spcBef>
            </a:pPr>
            <a:r>
              <a:rPr lang="en-US" dirty="0"/>
              <a:t>0 Providers </a:t>
            </a:r>
            <a:r>
              <a:rPr lang="en-US" dirty="0" smtClean="0"/>
              <a:t>update</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76" y="3972946"/>
            <a:ext cx="4163941" cy="21532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188" y="1773428"/>
            <a:ext cx="1632442" cy="894577"/>
          </a:xfrm>
          <a:prstGeom prst="rect">
            <a:avLst/>
          </a:prstGeom>
        </p:spPr>
      </p:pic>
    </p:spTree>
    <p:extLst>
      <p:ext uri="{BB962C8B-B14F-4D97-AF65-F5344CB8AC3E}">
        <p14:creationId xmlns:p14="http://schemas.microsoft.com/office/powerpoint/2010/main" val="13917370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4508070"/>
          </a:xfrm>
        </p:spPr>
        <p:txBody>
          <a:bodyPr>
            <a:normAutofit fontScale="55000" lnSpcReduction="20000"/>
          </a:bodyPr>
          <a:lstStyle/>
          <a:p>
            <a:pPr marL="0" indent="0">
              <a:buNone/>
            </a:pPr>
            <a:r>
              <a:rPr lang="en-US" b="1" dirty="0" smtClean="0"/>
              <a:t>v07.01.00 </a:t>
            </a:r>
            <a:r>
              <a:rPr lang="en-US" b="1" dirty="0" smtClean="0"/>
              <a:t>Major Highlights</a:t>
            </a:r>
          </a:p>
          <a:p>
            <a:pPr lvl="1"/>
            <a:r>
              <a:rPr lang="en-US" dirty="0"/>
              <a:t>Implemented functionality so that users are able to assign custom CSS to pages without modifying the skin</a:t>
            </a:r>
          </a:p>
          <a:p>
            <a:pPr lvl="1"/>
            <a:r>
              <a:rPr lang="en-US" dirty="0"/>
              <a:t>Updated to </a:t>
            </a:r>
            <a:r>
              <a:rPr lang="en-US" dirty="0" err="1"/>
              <a:t>JQuery</a:t>
            </a:r>
            <a:r>
              <a:rPr lang="en-US" dirty="0"/>
              <a:t> 1.9.1</a:t>
            </a:r>
          </a:p>
          <a:p>
            <a:pPr lvl="1"/>
            <a:r>
              <a:rPr lang="en-US" dirty="0"/>
              <a:t>Implemented auto-complete </a:t>
            </a:r>
            <a:r>
              <a:rPr lang="en-US" dirty="0" smtClean="0"/>
              <a:t>functionality </a:t>
            </a:r>
            <a:r>
              <a:rPr lang="en-US" dirty="0"/>
              <a:t>in the taxonomy module</a:t>
            </a:r>
          </a:p>
          <a:p>
            <a:pPr lvl="1"/>
            <a:r>
              <a:rPr lang="en-US" dirty="0"/>
              <a:t>Updated the page and user selector controls to improve the experience in larger sites with multiple users</a:t>
            </a:r>
          </a:p>
          <a:p>
            <a:pPr lvl="1"/>
            <a:r>
              <a:rPr lang="en-US" dirty="0"/>
              <a:t>Implemented a warning message for Azure users when they install a module that does not have the Azure Compatible flag</a:t>
            </a:r>
          </a:p>
          <a:p>
            <a:pPr lvl="1"/>
            <a:r>
              <a:rPr lang="en-US" dirty="0"/>
              <a:t>Fixed issue where users were being logged out if switching between </a:t>
            </a:r>
            <a:r>
              <a:rPr lang="en-US" dirty="0" err="1"/>
              <a:t>www.domain.com</a:t>
            </a:r>
            <a:r>
              <a:rPr lang="en-US" dirty="0"/>
              <a:t> and </a:t>
            </a:r>
            <a:r>
              <a:rPr lang="en-US" dirty="0" err="1"/>
              <a:t>domain.com</a:t>
            </a:r>
            <a:endParaRPr lang="en-US" dirty="0"/>
          </a:p>
          <a:p>
            <a:pPr lvl="1"/>
            <a:r>
              <a:rPr lang="en-US" dirty="0"/>
              <a:t>Fixed issue when exporting and importing a template where content localization is enabled</a:t>
            </a:r>
          </a:p>
          <a:p>
            <a:pPr lvl="1"/>
            <a:r>
              <a:rPr lang="en-US" dirty="0"/>
              <a:t>Fixed issue where data was not being cleaned up after removing a folder provider</a:t>
            </a:r>
          </a:p>
          <a:p>
            <a:pPr lvl="1"/>
            <a:r>
              <a:rPr lang="en-US" dirty="0"/>
              <a:t>Fixed issue that made modules not to render </a:t>
            </a:r>
            <a:r>
              <a:rPr lang="en-US" dirty="0" smtClean="0"/>
              <a:t>correctly </a:t>
            </a:r>
            <a:r>
              <a:rPr lang="en-US" dirty="0"/>
              <a:t>when module caching was enabled through the Client Resource Management Framework</a:t>
            </a:r>
          </a:p>
          <a:p>
            <a:pPr lvl="1"/>
            <a:r>
              <a:rPr lang="en-US" dirty="0"/>
              <a:t>Added support for accents in profile properties</a:t>
            </a:r>
          </a:p>
          <a:p>
            <a:pPr lvl="1"/>
            <a:r>
              <a:rPr lang="en-US" dirty="0"/>
              <a:t>Fixed issue where calling the </a:t>
            </a:r>
            <a:r>
              <a:rPr lang="en-US" dirty="0" err="1"/>
              <a:t>GetUserByVanityUrl</a:t>
            </a:r>
            <a:r>
              <a:rPr lang="en-US" dirty="0"/>
              <a:t> function was throwing an error</a:t>
            </a:r>
            <a:endParaRPr lang="en-US" dirty="0"/>
          </a:p>
        </p:txBody>
      </p:sp>
    </p:spTree>
    <p:extLst>
      <p:ext uri="{BB962C8B-B14F-4D97-AF65-F5344CB8AC3E}">
        <p14:creationId xmlns:p14="http://schemas.microsoft.com/office/powerpoint/2010/main" val="11305733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Fixes</a:t>
            </a:r>
            <a:endParaRPr lang="en-US" dirty="0"/>
          </a:p>
        </p:txBody>
      </p:sp>
      <p:sp>
        <p:nvSpPr>
          <p:cNvPr id="3" name="Content Placeholder 2"/>
          <p:cNvSpPr>
            <a:spLocks noGrp="1"/>
          </p:cNvSpPr>
          <p:nvPr>
            <p:ph idx="1"/>
          </p:nvPr>
        </p:nvSpPr>
        <p:spPr>
          <a:xfrm>
            <a:off x="457200" y="1600200"/>
            <a:ext cx="8229600" cy="4521874"/>
          </a:xfrm>
        </p:spPr>
        <p:txBody>
          <a:bodyPr>
            <a:normAutofit fontScale="77500" lnSpcReduction="20000"/>
          </a:bodyPr>
          <a:lstStyle/>
          <a:p>
            <a:r>
              <a:rPr lang="en-US" b="1" dirty="0"/>
              <a:t>Security Fixes</a:t>
            </a:r>
          </a:p>
          <a:p>
            <a:pPr lvl="1"/>
            <a:r>
              <a:rPr lang="en-US" dirty="0" smtClean="0"/>
              <a:t>None</a:t>
            </a:r>
          </a:p>
          <a:p>
            <a:r>
              <a:rPr lang="en-US" b="1" dirty="0" smtClean="0"/>
              <a:t>Modules</a:t>
            </a:r>
          </a:p>
          <a:p>
            <a:pPr lvl="1"/>
            <a:r>
              <a:rPr lang="en-US" dirty="0"/>
              <a:t>File Manager</a:t>
            </a:r>
          </a:p>
          <a:p>
            <a:pPr lvl="1"/>
            <a:r>
              <a:rPr lang="en-US" dirty="0"/>
              <a:t>Languages Module</a:t>
            </a:r>
          </a:p>
          <a:p>
            <a:pPr lvl="1"/>
            <a:r>
              <a:rPr lang="en-US" dirty="0"/>
              <a:t>Pages Module</a:t>
            </a:r>
          </a:p>
          <a:p>
            <a:pPr lvl="1"/>
            <a:r>
              <a:rPr lang="en-US" dirty="0"/>
              <a:t>Taxonomy Module</a:t>
            </a:r>
          </a:p>
          <a:p>
            <a:pPr lvl="1"/>
            <a:r>
              <a:rPr lang="en-US" dirty="0"/>
              <a:t>Journal Module</a:t>
            </a:r>
          </a:p>
          <a:p>
            <a:pPr lvl="1"/>
            <a:r>
              <a:rPr lang="en-US" dirty="0" err="1"/>
              <a:t>Membler</a:t>
            </a:r>
            <a:r>
              <a:rPr lang="en-US" dirty="0"/>
              <a:t> Directory Module</a:t>
            </a:r>
          </a:p>
          <a:p>
            <a:pPr lvl="1"/>
            <a:r>
              <a:rPr lang="en-US" dirty="0"/>
              <a:t>Social </a:t>
            </a:r>
            <a:r>
              <a:rPr lang="en-US" dirty="0" smtClean="0"/>
              <a:t>Groups</a:t>
            </a:r>
          </a:p>
          <a:p>
            <a:r>
              <a:rPr lang="en-US" b="1" dirty="0" smtClean="0"/>
              <a:t>Providers</a:t>
            </a:r>
            <a:endParaRPr lang="en-US" b="1" dirty="0" smtClean="0"/>
          </a:p>
          <a:p>
            <a:pPr lvl="1"/>
            <a:r>
              <a:rPr lang="en-US" dirty="0" smtClean="0"/>
              <a:t>None</a:t>
            </a:r>
            <a:endParaRPr lang="en-US" dirty="0"/>
          </a:p>
        </p:txBody>
      </p:sp>
    </p:spTree>
    <p:extLst>
      <p:ext uri="{BB962C8B-B14F-4D97-AF65-F5344CB8AC3E}">
        <p14:creationId xmlns:p14="http://schemas.microsoft.com/office/powerpoint/2010/main" val="28254008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nuke stuff</a:t>
            </a:r>
            <a:endParaRPr lang="en-US" dirty="0"/>
          </a:p>
        </p:txBody>
      </p:sp>
      <p:sp>
        <p:nvSpPr>
          <p:cNvPr id="5" name="Text Placeholder 4"/>
          <p:cNvSpPr>
            <a:spLocks noGrp="1"/>
          </p:cNvSpPr>
          <p:nvPr>
            <p:ph type="body" idx="1"/>
          </p:nvPr>
        </p:nvSpPr>
        <p:spPr/>
        <p:txBody>
          <a:bodyPr/>
          <a:lstStyle/>
          <a:p>
            <a:pPr algn="r"/>
            <a:r>
              <a:rPr lang="en-US" i="1" dirty="0" smtClean="0"/>
              <a:t>What’s happening in the world of DotNetNuke</a:t>
            </a:r>
          </a:p>
          <a:p>
            <a:endParaRPr lang="en-US" dirty="0" smtClean="0"/>
          </a:p>
          <a:p>
            <a:endParaRPr lang="en-US" dirty="0" smtClean="0"/>
          </a:p>
          <a:p>
            <a:r>
              <a:rPr lang="en-US" dirty="0" smtClean="0"/>
              <a:t>August 6</a:t>
            </a:r>
            <a:r>
              <a:rPr lang="en-US" baseline="30000" dirty="0" smtClean="0"/>
              <a:t>th</a:t>
            </a:r>
            <a:r>
              <a:rPr lang="en-US" dirty="0" smtClean="0"/>
              <a:t>, </a:t>
            </a:r>
            <a:r>
              <a:rPr lang="en-US" dirty="0" smtClean="0"/>
              <a:t>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5257800"/>
          </a:xfrm>
        </p:spPr>
        <p:txBody>
          <a:bodyPr>
            <a:normAutofit fontScale="92500" lnSpcReduction="10000"/>
          </a:bodyPr>
          <a:lstStyle/>
          <a:p>
            <a:pPr marL="0" indent="0">
              <a:buNone/>
            </a:pPr>
            <a:r>
              <a:rPr lang="en-US" b="1" dirty="0" smtClean="0"/>
              <a:t>v07.01.00</a:t>
            </a:r>
            <a:endParaRPr lang="en-US" b="1" dirty="0"/>
          </a:p>
          <a:p>
            <a:pPr lvl="1"/>
            <a:r>
              <a:rPr lang="en-US" dirty="0"/>
              <a:t>I’m pleased to announce that we have just released a Community Technology Preview of DotNetNuke 7.1.  Consider this an early Beta that is intended to give you a sneak preview of some of the features that will be available in the final release.  Just to be clear, this is not a production quality release and only intended to be used for testing and evaluation purposes.  The CTP release will allow us to collect valuable feedback on key functionality early in the release cycle so that we can incorporate your feedback into the final release.  Please take a few minutes to learn about some of the key items in the DotNetNuke 7.1 CTP.</a:t>
            </a:r>
          </a:p>
        </p:txBody>
      </p:sp>
    </p:spTree>
    <p:extLst>
      <p:ext uri="{BB962C8B-B14F-4D97-AF65-F5344CB8AC3E}">
        <p14:creationId xmlns:p14="http://schemas.microsoft.com/office/powerpoint/2010/main" val="3407986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b="1" dirty="0" smtClean="0"/>
              <a:t>Password Management</a:t>
            </a:r>
          </a:p>
          <a:p>
            <a:pPr lvl="1"/>
            <a:r>
              <a:rPr lang="en-US" dirty="0"/>
              <a:t>DotNetNuke now offers additional capabilities to ensure that your site is as secure as possible.  Passwords are now recovered through a password reset link.  This means that passwords are never emailed in plain text.  The password strength meter will help ensure your users are following best practices for creating secure passwords.  The Banned Passwords List provides you with a way to make sure your users aren’t using some of the most common passwords that easy to guess.  We have also added an option for retaining password history.  This allows you make sure that users change their passwords appropriately to match your password policy. </a:t>
            </a:r>
            <a:endParaRPr lang="en-US" dirty="0" smtClean="0"/>
          </a:p>
        </p:txBody>
      </p:sp>
    </p:spTree>
    <p:extLst>
      <p:ext uri="{BB962C8B-B14F-4D97-AF65-F5344CB8AC3E}">
        <p14:creationId xmlns:p14="http://schemas.microsoft.com/office/powerpoint/2010/main" val="1148922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775" y="1600200"/>
            <a:ext cx="7462449" cy="4525963"/>
          </a:xfrm>
        </p:spPr>
      </p:pic>
    </p:spTree>
    <p:extLst>
      <p:ext uri="{BB962C8B-B14F-4D97-AF65-F5344CB8AC3E}">
        <p14:creationId xmlns:p14="http://schemas.microsoft.com/office/powerpoint/2010/main" val="738129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b="1" dirty="0" smtClean="0"/>
              <a:t>Improved URLs</a:t>
            </a:r>
          </a:p>
          <a:p>
            <a:pPr lvl="1"/>
            <a:r>
              <a:rPr lang="en-US" dirty="0"/>
              <a:t>The first thing you should notice in DotNetNuke 7.1 is that we have improved the URLs.  By default for new installs you will notice that we have removed the “.</a:t>
            </a:r>
            <a:r>
              <a:rPr lang="en-US" dirty="0" err="1"/>
              <a:t>aspx</a:t>
            </a:r>
            <a:r>
              <a:rPr lang="en-US" dirty="0"/>
              <a:t>” extension.  Vanity profile URLs are now included in the platform as well.  Users will be able to define their own vanity URL under the account management area.  We have more enhancements coming for URL management that will be available in the next Beta.  Bruce Chapman will be sharing everything you need to know in the coming weeks.</a:t>
            </a:r>
            <a:endParaRPr lang="en-US" dirty="0" smtClean="0"/>
          </a:p>
        </p:txBody>
      </p:sp>
    </p:spTree>
    <p:extLst>
      <p:ext uri="{BB962C8B-B14F-4D97-AF65-F5344CB8AC3E}">
        <p14:creationId xmlns:p14="http://schemas.microsoft.com/office/powerpoint/2010/main" val="211006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775" y="2109283"/>
            <a:ext cx="7462449" cy="3507797"/>
          </a:xfrm>
        </p:spPr>
      </p:pic>
    </p:spTree>
    <p:extLst>
      <p:ext uri="{BB962C8B-B14F-4D97-AF65-F5344CB8AC3E}">
        <p14:creationId xmlns:p14="http://schemas.microsoft.com/office/powerpoint/2010/main" val="1632253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b="1" dirty="0" smtClean="0"/>
              <a:t>File Management</a:t>
            </a:r>
          </a:p>
          <a:p>
            <a:pPr lvl="1"/>
            <a:r>
              <a:rPr lang="en-US" dirty="0" err="1"/>
              <a:t>DotNetNuke’s</a:t>
            </a:r>
            <a:r>
              <a:rPr lang="en-US" dirty="0"/>
              <a:t> file manager is a module designed to provide a user interface to a website’s file system. The most common operations performed by users on file and folders are: create, open, edit, view, print, play, move, copy, delete and search.  Many users also need the ability to modify file attributes,  properties, and permissions.   A few highlights for this release include:</a:t>
            </a:r>
          </a:p>
          <a:p>
            <a:pPr lvl="2"/>
            <a:r>
              <a:rPr lang="en-US" dirty="0" smtClean="0"/>
              <a:t>User </a:t>
            </a:r>
            <a:r>
              <a:rPr lang="en-US" dirty="0"/>
              <a:t>Interface - The user interface has been completely overhauled to match the patterns in the DotNetNuke WCMS.  The new file manager now follows the new look and feel, incorporates new controls and it also includes a new icon view.</a:t>
            </a:r>
          </a:p>
          <a:p>
            <a:pPr lvl="2"/>
            <a:r>
              <a:rPr lang="en-US" dirty="0"/>
              <a:t>User Experience - The way a user interacts with the application has been completely redefined.  Users will find the new file manager more intuitive and user friendly.  We have also added features that users have come to expect such as drag and drop uploads, zip downloads, and file URLs.</a:t>
            </a:r>
          </a:p>
          <a:p>
            <a:pPr lvl="2"/>
            <a:r>
              <a:rPr lang="en-US" dirty="0"/>
              <a:t>Performance -  The overall performance has been improved which will deliver substantial improvements for organizations with large numbers of files and folders.</a:t>
            </a:r>
            <a:endParaRPr lang="en-US" dirty="0" smtClean="0"/>
          </a:p>
        </p:txBody>
      </p:sp>
    </p:spTree>
    <p:extLst>
      <p:ext uri="{BB962C8B-B14F-4D97-AF65-F5344CB8AC3E}">
        <p14:creationId xmlns:p14="http://schemas.microsoft.com/office/powerpoint/2010/main" val="1802311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400" y="1539146"/>
            <a:ext cx="8161886" cy="5141989"/>
          </a:xfrm>
        </p:spPr>
      </p:pic>
    </p:spTree>
    <p:extLst>
      <p:ext uri="{BB962C8B-B14F-4D97-AF65-F5344CB8AC3E}">
        <p14:creationId xmlns:p14="http://schemas.microsoft.com/office/powerpoint/2010/main" val="3852266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b="1" dirty="0" smtClean="0"/>
              <a:t>Search Redesigned</a:t>
            </a:r>
          </a:p>
          <a:p>
            <a:pPr lvl="1"/>
            <a:r>
              <a:rPr lang="en-US" dirty="0"/>
              <a:t>Search has been completely redesigned within DotNetNuke.  All I can really say is that you are going to be impressed!  With features like auto suggest, advanced filters, nearly instant content indexing and tag filters, you are sure to be excited about the new search capabilities in DotNetNuke 7.1.  Our Development Manager, Ash Prasad, will have a more detailed blog about search very shortly.  Download the CTP and test out the search features today!</a:t>
            </a:r>
            <a:endParaRPr lang="en-US" dirty="0" smtClean="0"/>
          </a:p>
        </p:txBody>
      </p:sp>
    </p:spTree>
    <p:extLst>
      <p:ext uri="{BB962C8B-B14F-4D97-AF65-F5344CB8AC3E}">
        <p14:creationId xmlns:p14="http://schemas.microsoft.com/office/powerpoint/2010/main" val="990047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468" y="1539146"/>
            <a:ext cx="7111749" cy="5141989"/>
          </a:xfrm>
        </p:spPr>
      </p:pic>
    </p:spTree>
    <p:extLst>
      <p:ext uri="{BB962C8B-B14F-4D97-AF65-F5344CB8AC3E}">
        <p14:creationId xmlns:p14="http://schemas.microsoft.com/office/powerpoint/2010/main" val="2071865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CTP / Beta v7.1 DNN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to expect in the CTP?</a:t>
            </a:r>
          </a:p>
          <a:p>
            <a:pPr lvl="1"/>
            <a:r>
              <a:rPr lang="en-US" dirty="0"/>
              <a:t>Just a reminder, this is not a production ready release.  This isn’t close to the quality we would expect for a Beta release.  We want to give everyone a preview of what we have been working on and get as much feedback as possible.  You will find bugs.  You will run into features that aren’t complete or that don’t work at all.  You will definitely run into features that are still a work in progress.  We ask that you pay close attention to the items I listed above and provide us with your feedback</a:t>
            </a:r>
            <a:r>
              <a:rPr lang="en-US" dirty="0" smtClean="0"/>
              <a:t>.</a:t>
            </a:r>
          </a:p>
        </p:txBody>
      </p:sp>
    </p:spTree>
    <p:extLst>
      <p:ext uri="{BB962C8B-B14F-4D97-AF65-F5344CB8AC3E}">
        <p14:creationId xmlns:p14="http://schemas.microsoft.com/office/powerpoint/2010/main" val="1359037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sz="half" idx="1"/>
          </p:nvPr>
        </p:nvSpPr>
        <p:spPr>
          <a:xfrm>
            <a:off x="457200" y="1600200"/>
            <a:ext cx="4511700" cy="4525963"/>
          </a:xfrm>
        </p:spPr>
        <p:txBody>
          <a:bodyPr/>
          <a:lstStyle/>
          <a:p>
            <a:r>
              <a:rPr lang="en-US" dirty="0" smtClean="0"/>
              <a:t>Social Media Update</a:t>
            </a:r>
          </a:p>
          <a:p>
            <a:r>
              <a:rPr lang="en-US" dirty="0" smtClean="0"/>
              <a:t>Corporate Updates</a:t>
            </a:r>
          </a:p>
          <a:p>
            <a:r>
              <a:rPr lang="en-US" dirty="0" smtClean="0"/>
              <a:t>Release Updates</a:t>
            </a:r>
          </a:p>
          <a:p>
            <a:r>
              <a:rPr lang="en-US" dirty="0" smtClean="0"/>
              <a:t>Module Updates</a:t>
            </a:r>
          </a:p>
          <a:p>
            <a:r>
              <a:rPr lang="en-US" dirty="0" err="1" smtClean="0"/>
              <a:t>DotNetNuke</a:t>
            </a:r>
            <a:r>
              <a:rPr lang="en-US" dirty="0" smtClean="0"/>
              <a:t> Products</a:t>
            </a:r>
          </a:p>
          <a:p>
            <a:r>
              <a:rPr lang="en-US" dirty="0" smtClean="0"/>
              <a:t>CADUG Website Updates</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CTP / Beta v7.1 DNN</a:t>
            </a:r>
            <a:endParaRPr lang="en-US" dirty="0"/>
          </a:p>
        </p:txBody>
      </p:sp>
      <p:sp>
        <p:nvSpPr>
          <p:cNvPr id="3" name="Content Placeholder 2"/>
          <p:cNvSpPr>
            <a:spLocks noGrp="1"/>
          </p:cNvSpPr>
          <p:nvPr>
            <p:ph idx="1"/>
          </p:nvPr>
        </p:nvSpPr>
        <p:spPr/>
        <p:txBody>
          <a:bodyPr>
            <a:normAutofit fontScale="85000" lnSpcReduction="10000"/>
          </a:bodyPr>
          <a:lstStyle/>
          <a:p>
            <a:r>
              <a:rPr lang="en-US" dirty="0"/>
              <a:t>What If I Find a Problem?</a:t>
            </a:r>
          </a:p>
          <a:p>
            <a:pPr lvl="1"/>
            <a:r>
              <a:rPr lang="en-US" dirty="0"/>
              <a:t>If you happen to have issues with the CTP, the first thing you should do is check the known issues list in the DotNetNuke Beta Forum.  We will do our best to keep this list as accurate as possible.  If you have found a bug that you can reproduce, we ask that you please create the bug report in our Bug Tracker.  If you have questions about functionality or how to do something, please post your question in the Community Exchange.  For all other feedback and discussions please use the Open Core Testing Forum.  If you aren’t sure which one to use, just use what is most convenient for you. We’ll be looking for feedback everywhere!</a:t>
            </a:r>
            <a:endParaRPr lang="en-US" dirty="0" smtClean="0"/>
          </a:p>
        </p:txBody>
      </p:sp>
    </p:spTree>
    <p:extLst>
      <p:ext uri="{BB962C8B-B14F-4D97-AF65-F5344CB8AC3E}">
        <p14:creationId xmlns:p14="http://schemas.microsoft.com/office/powerpoint/2010/main" val="511020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CADUG Updates</a:t>
            </a:r>
            <a:endParaRPr lang="en-US" dirty="0"/>
          </a:p>
        </p:txBody>
      </p:sp>
      <p:sp>
        <p:nvSpPr>
          <p:cNvPr id="7" name="Subtitle 6"/>
          <p:cNvSpPr>
            <a:spLocks noGrp="1"/>
          </p:cNvSpPr>
          <p:nvPr>
            <p:ph type="subTitle" idx="1"/>
          </p:nvPr>
        </p:nvSpPr>
        <p:spPr/>
        <p:txBody>
          <a:bodyPr/>
          <a:lstStyle/>
          <a:p>
            <a:r>
              <a:rPr lang="en-US" dirty="0" smtClean="0">
                <a:solidFill>
                  <a:srgbClr val="000000"/>
                </a:solidFill>
              </a:rPr>
              <a:t>Website &amp; Social Media Websites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 Hosting</a:t>
            </a:r>
            <a:endParaRPr lang="en-US" dirty="0"/>
          </a:p>
        </p:txBody>
      </p:sp>
      <p:sp>
        <p:nvSpPr>
          <p:cNvPr id="3" name="Content Placeholder 2"/>
          <p:cNvSpPr>
            <a:spLocks noGrp="1"/>
          </p:cNvSpPr>
          <p:nvPr>
            <p:ph idx="1"/>
          </p:nvPr>
        </p:nvSpPr>
        <p:spPr>
          <a:xfrm>
            <a:off x="457200" y="1600200"/>
            <a:ext cx="7137264" cy="5059555"/>
          </a:xfrm>
        </p:spPr>
        <p:txBody>
          <a:bodyPr>
            <a:normAutofit lnSpcReduction="10000"/>
          </a:bodyPr>
          <a:lstStyle/>
          <a:p>
            <a:r>
              <a:rPr lang="en-US" dirty="0" smtClean="0"/>
              <a:t>The Chicago Area DotNetNuke Website Hosting is provided </a:t>
            </a:r>
            <a:r>
              <a:rPr lang="en-US" dirty="0"/>
              <a:t>b</a:t>
            </a:r>
            <a:r>
              <a:rPr lang="en-US" dirty="0" smtClean="0"/>
              <a:t>y:</a:t>
            </a:r>
          </a:p>
          <a:p>
            <a:pPr marL="0" indent="0">
              <a:buNone/>
            </a:pPr>
            <a:endParaRPr lang="en-US" sz="5400" dirty="0" smtClean="0"/>
          </a:p>
          <a:p>
            <a:r>
              <a:rPr lang="en-US" dirty="0" smtClean="0"/>
              <a:t>Be sure to stop by and check out our sponsors for the best in DotNetNuke hosting</a:t>
            </a:r>
          </a:p>
          <a:p>
            <a:r>
              <a:rPr lang="en-US" dirty="0" smtClean="0"/>
              <a:t>Sprocket Websites uses and recommends </a:t>
            </a:r>
            <a:r>
              <a:rPr lang="en-US" dirty="0" err="1" smtClean="0"/>
              <a:t>PowerDNN</a:t>
            </a:r>
            <a:r>
              <a:rPr lang="en-US" dirty="0" smtClean="0"/>
              <a:t> to its customers</a:t>
            </a:r>
          </a:p>
        </p:txBody>
      </p:sp>
      <p:grpSp>
        <p:nvGrpSpPr>
          <p:cNvPr id="10" name="Group 9"/>
          <p:cNvGrpSpPr/>
          <p:nvPr/>
        </p:nvGrpSpPr>
        <p:grpSpPr>
          <a:xfrm>
            <a:off x="1983315" y="2722046"/>
            <a:ext cx="5171386" cy="700986"/>
            <a:chOff x="1983315" y="2646224"/>
            <a:chExt cx="5171386" cy="700986"/>
          </a:xfrm>
        </p:grpSpPr>
        <p:pic>
          <p:nvPicPr>
            <p:cNvPr id="5" name="Picture 4"/>
            <p:cNvPicPr>
              <a:picLocks noChangeAspect="1"/>
            </p:cNvPicPr>
            <p:nvPr/>
          </p:nvPicPr>
          <p:blipFill>
            <a:blip r:embed="rId2"/>
            <a:stretch>
              <a:fillRect/>
            </a:stretch>
          </p:blipFill>
          <p:spPr>
            <a:xfrm>
              <a:off x="1983315" y="2646224"/>
              <a:ext cx="700986" cy="700986"/>
            </a:xfrm>
            <a:prstGeom prst="rect">
              <a:avLst/>
            </a:prstGeom>
          </p:spPr>
        </p:pic>
        <p:pic>
          <p:nvPicPr>
            <p:cNvPr id="7" name="Picture 6"/>
            <p:cNvPicPr>
              <a:picLocks noChangeAspect="1"/>
            </p:cNvPicPr>
            <p:nvPr/>
          </p:nvPicPr>
          <p:blipFill>
            <a:blip r:embed="rId3"/>
            <a:stretch>
              <a:fillRect/>
            </a:stretch>
          </p:blipFill>
          <p:spPr>
            <a:xfrm>
              <a:off x="2684301" y="2646224"/>
              <a:ext cx="4470400" cy="698500"/>
            </a:xfrm>
            <a:prstGeom prst="rect">
              <a:avLst/>
            </a:prstGeom>
          </p:spPr>
        </p:pic>
      </p:grpSp>
      <p:grpSp>
        <p:nvGrpSpPr>
          <p:cNvPr id="12" name="Group 11"/>
          <p:cNvGrpSpPr/>
          <p:nvPr/>
        </p:nvGrpSpPr>
        <p:grpSpPr>
          <a:xfrm>
            <a:off x="6434813" y="4062294"/>
            <a:ext cx="2549396" cy="2597461"/>
            <a:chOff x="6434813" y="3917503"/>
            <a:chExt cx="2549396" cy="2597461"/>
          </a:xfrm>
        </p:grpSpPr>
        <p:pic>
          <p:nvPicPr>
            <p:cNvPr id="9" name="Picture 8"/>
            <p:cNvPicPr>
              <a:picLocks noChangeAspect="1"/>
            </p:cNvPicPr>
            <p:nvPr/>
          </p:nvPicPr>
          <p:blipFill>
            <a:blip r:embed="rId4"/>
            <a:stretch>
              <a:fillRect/>
            </a:stretch>
          </p:blipFill>
          <p:spPr>
            <a:xfrm>
              <a:off x="7154701" y="3917503"/>
              <a:ext cx="1829508" cy="2286885"/>
            </a:xfrm>
            <a:prstGeom prst="rect">
              <a:avLst/>
            </a:prstGeom>
          </p:spPr>
        </p:pic>
        <p:sp>
          <p:nvSpPr>
            <p:cNvPr id="11" name="TextBox 10"/>
            <p:cNvSpPr txBox="1"/>
            <p:nvPr/>
          </p:nvSpPr>
          <p:spPr>
            <a:xfrm>
              <a:off x="6434813" y="6207187"/>
              <a:ext cx="2549396" cy="307777"/>
            </a:xfrm>
            <a:prstGeom prst="rect">
              <a:avLst/>
            </a:prstGeom>
            <a:noFill/>
          </p:spPr>
          <p:txBody>
            <a:bodyPr wrap="none" rtlCol="0">
              <a:spAutoFit/>
            </a:bodyPr>
            <a:lstStyle/>
            <a:p>
              <a:pPr algn="r"/>
              <a:r>
                <a:rPr lang="en-US" sz="1400" i="1" dirty="0" smtClean="0"/>
                <a:t>Tony </a:t>
              </a:r>
              <a:r>
                <a:rPr lang="en-US" sz="1400" i="1" dirty="0" err="1" smtClean="0"/>
                <a:t>Valenti</a:t>
              </a:r>
              <a:r>
                <a:rPr lang="en-US" sz="1400" i="1" dirty="0" smtClean="0"/>
                <a:t>, CEO of </a:t>
              </a:r>
              <a:r>
                <a:rPr lang="en-US" sz="1400" i="1" dirty="0" err="1" smtClean="0"/>
                <a:t>PowerDNN</a:t>
              </a:r>
              <a:endParaRPr lang="en-US" sz="1400" i="1" dirty="0"/>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3999" cy="10607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9143999" cy="10607669"/>
          </a:xfrm>
          <a:prstGeom prst="rect">
            <a:avLst/>
          </a:prstGeom>
        </p:spPr>
      </p:pic>
      <p:sp>
        <p:nvSpPr>
          <p:cNvPr id="7" name="TextBox 6"/>
          <p:cNvSpPr txBox="1"/>
          <p:nvPr/>
        </p:nvSpPr>
        <p:spPr>
          <a:xfrm rot="20456836">
            <a:off x="593910" y="1655462"/>
            <a:ext cx="7737471" cy="3046988"/>
          </a:xfrm>
          <a:prstGeom prst="rect">
            <a:avLst/>
          </a:prstGeom>
          <a:solidFill>
            <a:schemeClr val="bg1">
              <a:alpha val="50000"/>
            </a:schemeClr>
          </a:solidFill>
        </p:spPr>
        <p:txBody>
          <a:bodyPr wrap="square" rtlCol="0">
            <a:spAutoFit/>
          </a:bodyPr>
          <a:lstStyle/>
          <a:p>
            <a:r>
              <a:rPr lang="en-US" sz="4800" b="1" dirty="0" smtClean="0">
                <a:solidFill>
                  <a:srgbClr val="800000"/>
                </a:solidFill>
                <a:effectLst>
                  <a:outerShdw blurRad="50800" dist="38100" dir="2700000" algn="tl" rotWithShape="0">
                    <a:prstClr val="black">
                      <a:alpha val="40000"/>
                    </a:prstClr>
                  </a:outerShdw>
                </a:effectLst>
              </a:rPr>
              <a:t>Want to contribute to the Chicago Area DotNetNuke Website?</a:t>
            </a:r>
          </a:p>
          <a:p>
            <a:r>
              <a:rPr lang="en-US" sz="4800" b="1" dirty="0" smtClean="0">
                <a:solidFill>
                  <a:srgbClr val="800000"/>
                </a:solidFill>
                <a:effectLst>
                  <a:outerShdw blurRad="50800" dist="38100" dir="2700000" algn="tl" rotWithShape="0">
                    <a:prstClr val="black">
                      <a:alpha val="40000"/>
                    </a:prstClr>
                  </a:outerShdw>
                </a:effectLst>
              </a:rPr>
              <a:t>Ask Me How…</a:t>
            </a:r>
            <a:endParaRPr lang="en-US" sz="4800" b="1" dirty="0">
              <a:solidFill>
                <a:srgbClr val="8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7929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Wrap Up / Q&amp;A</a:t>
            </a:r>
            <a:endParaRPr lang="en-US" dirty="0"/>
          </a:p>
        </p:txBody>
      </p:sp>
      <p:sp>
        <p:nvSpPr>
          <p:cNvPr id="11" name="Text Placeholder 10"/>
          <p:cNvSpPr>
            <a:spLocks noGrp="1"/>
          </p:cNvSpPr>
          <p:nvPr>
            <p:ph type="body" idx="1"/>
          </p:nvPr>
        </p:nvSpPr>
        <p:spPr/>
        <p:txBody>
          <a:bodyPr/>
          <a:lstStyle/>
          <a:p>
            <a:r>
              <a:rPr lang="en-US" dirty="0" smtClean="0"/>
              <a:t>Important Links</a:t>
            </a:r>
            <a:endParaRPr lang="en-US" dirty="0"/>
          </a:p>
        </p:txBody>
      </p:sp>
      <p:sp>
        <p:nvSpPr>
          <p:cNvPr id="12" name="Content Placeholder 11"/>
          <p:cNvSpPr>
            <a:spLocks noGrp="1"/>
          </p:cNvSpPr>
          <p:nvPr>
            <p:ph sz="half" idx="2"/>
          </p:nvPr>
        </p:nvSpPr>
        <p:spPr/>
        <p:txBody>
          <a:bodyPr/>
          <a:lstStyle/>
          <a:p>
            <a:pPr marL="304800" indent="-304800">
              <a:spcBef>
                <a:spcPts val="575"/>
              </a:spcBef>
              <a:buClr>
                <a:srgbClr val="000000"/>
              </a:buClr>
              <a:buSzPct val="100000"/>
              <a:buFont typeface="Arial" charset="0"/>
              <a:buChar char="•"/>
            </a:pPr>
            <a:r>
              <a:rPr lang="en-US" u="sng" dirty="0" smtClean="0">
                <a:solidFill>
                  <a:srgbClr val="0000FF"/>
                </a:solidFill>
                <a:latin typeface="Arial" charset="0"/>
                <a:ea typeface="Arial" charset="0"/>
                <a:cs typeface="Arial" charset="0"/>
                <a:sym typeface="Arial" charset="0"/>
                <a:hlinkClick r:id="rId2"/>
              </a:rPr>
              <a:t>ChicagoDNN.org</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meetup.com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twitter.com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dirty="0" smtClean="0">
              <a:latin typeface="Arial" charset="0"/>
              <a:ea typeface="Lucida Grande" charset="0"/>
              <a:cs typeface="Lucida Grande"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DotNetNuke.com</a:t>
            </a:r>
            <a:endParaRPr lang="en-US" dirty="0" smtClean="0">
              <a:latin typeface="Arial" charset="0"/>
              <a:ea typeface="Lucida Grande" charset="0"/>
              <a:cs typeface="Lucida Grande" charset="0"/>
              <a:sym typeface="Arial" charset="0"/>
              <a:hlinkClick r:id="rId3"/>
            </a:endParaRPr>
          </a:p>
          <a:p>
            <a:pPr marL="704850" lvl="1" indent="-304800">
              <a:spcBef>
                <a:spcPts val="575"/>
              </a:spcBef>
              <a:buClr>
                <a:srgbClr val="000000"/>
              </a:buClr>
              <a:buSzPct val="100000"/>
              <a:buFont typeface="Arial" charset="0"/>
              <a:buChar char="•"/>
            </a:pPr>
            <a:r>
              <a:rPr lang="en-US" u="sng" dirty="0" err="1">
                <a:solidFill>
                  <a:srgbClr val="0000FF"/>
                </a:solidFill>
                <a:latin typeface="Arial" charset="0"/>
                <a:ea typeface="Arial" charset="0"/>
                <a:cs typeface="Arial" charset="0"/>
                <a:sym typeface="Arial" charset="0"/>
              </a:rPr>
              <a:t>s</a:t>
            </a:r>
            <a:r>
              <a:rPr lang="en-US" u="sng" dirty="0" err="1" smtClean="0">
                <a:solidFill>
                  <a:srgbClr val="0000FF"/>
                </a:solidFill>
                <a:latin typeface="Arial" charset="0"/>
                <a:ea typeface="Arial" charset="0"/>
                <a:cs typeface="Arial" charset="0"/>
                <a:sym typeface="Arial" charset="0"/>
              </a:rPr>
              <a:t>tore.DotNetNuke.com</a:t>
            </a:r>
            <a:endParaRPr lang="en-US" u="sng" dirty="0" smtClean="0">
              <a:solidFill>
                <a:srgbClr val="0000FF"/>
              </a:solidFill>
              <a:latin typeface="Arial" charset="0"/>
              <a:ea typeface="Arial" charset="0"/>
              <a:cs typeface="Arial"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PowerDNN.com</a:t>
            </a:r>
            <a:endParaRPr lang="en-US" u="sng" dirty="0">
              <a:solidFill>
                <a:srgbClr val="0000FF"/>
              </a:solidFill>
              <a:latin typeface="Arial" charset="0"/>
              <a:ea typeface="Arial" charset="0"/>
              <a:cs typeface="Arial" charset="0"/>
              <a:sym typeface="Arial" charset="0"/>
            </a:endParaRPr>
          </a:p>
        </p:txBody>
      </p:sp>
      <p:sp>
        <p:nvSpPr>
          <p:cNvPr id="13" name="Text Placeholder 12"/>
          <p:cNvSpPr>
            <a:spLocks noGrp="1"/>
          </p:cNvSpPr>
          <p:nvPr>
            <p:ph type="body" sz="quarter" idx="3"/>
          </p:nvPr>
        </p:nvSpPr>
        <p:spPr/>
        <p:txBody>
          <a:bodyPr/>
          <a:lstStyle/>
          <a:p>
            <a:r>
              <a:rPr lang="en-US" dirty="0" smtClean="0"/>
              <a:t>Thank You</a:t>
            </a:r>
            <a:endParaRPr lang="en-US" dirty="0"/>
          </a:p>
        </p:txBody>
      </p:sp>
      <p:sp>
        <p:nvSpPr>
          <p:cNvPr id="14" name="Content Placeholder 13"/>
          <p:cNvSpPr>
            <a:spLocks noGrp="1"/>
          </p:cNvSpPr>
          <p:nvPr>
            <p:ph sz="quarter" idx="4"/>
          </p:nvPr>
        </p:nvSpPr>
        <p:spPr/>
        <p:txBody>
          <a:bodyPr/>
          <a:lstStyle/>
          <a:p>
            <a:pPr marL="304800" indent="-304800" algn="ctr">
              <a:spcBef>
                <a:spcPts val="475"/>
              </a:spcBef>
              <a:buNone/>
            </a:pPr>
            <a:r>
              <a:rPr lang="en-US" dirty="0" smtClean="0">
                <a:solidFill>
                  <a:schemeClr val="tx1"/>
                </a:solidFill>
                <a:latin typeface="Arial" charset="0"/>
                <a:ea typeface="Arial" charset="0"/>
                <a:cs typeface="Arial" charset="0"/>
                <a:sym typeface="Arial" charset="0"/>
              </a:rPr>
              <a:t>James Nagy</a:t>
            </a:r>
            <a:endParaRPr lang="en-US" dirty="0">
              <a:latin typeface="Arial" charset="0"/>
              <a:ea typeface="Arial" charset="0"/>
              <a:cs typeface="Arial" charset="0"/>
              <a:sym typeface="Arial" charset="0"/>
            </a:endParaRPr>
          </a:p>
          <a:p>
            <a:pPr marL="304800" indent="-304800" algn="ctr">
              <a:spcBef>
                <a:spcPts val="475"/>
              </a:spcBef>
              <a:buNone/>
            </a:pPr>
            <a:r>
              <a:rPr lang="en-US" dirty="0" smtClean="0">
                <a:solidFill>
                  <a:schemeClr val="tx1"/>
                </a:solidFill>
                <a:latin typeface="Arial" charset="0"/>
                <a:ea typeface="Arial" charset="0"/>
                <a:cs typeface="Arial" charset="0"/>
                <a:sym typeface="Arial" charset="0"/>
              </a:rPr>
              <a:t>Sprocket Websites, Inc.</a:t>
            </a:r>
            <a:endParaRPr lang="en-US" sz="28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u="sng" dirty="0" smtClean="0">
                <a:solidFill>
                  <a:srgbClr val="0000FF"/>
                </a:solidFill>
                <a:latin typeface="Arial" charset="0"/>
                <a:ea typeface="Arial" charset="0"/>
                <a:cs typeface="Arial" charset="0"/>
                <a:sym typeface="Arial" charset="0"/>
                <a:hlinkClick r:id="rId4"/>
              </a:rPr>
              <a:t>Jim@SprocketWebsites.com</a:t>
            </a:r>
            <a:endParaRPr lang="en-US" sz="2000" u="sng" dirty="0" smtClean="0">
              <a:solidFill>
                <a:srgbClr val="0000FF"/>
              </a:solidFill>
              <a:latin typeface="Arial" charset="0"/>
              <a:ea typeface="Arial" charset="0"/>
              <a:cs typeface="Arial" charset="0"/>
              <a:sym typeface="Arial" charset="0"/>
            </a:endParaRPr>
          </a:p>
          <a:p>
            <a:pPr marL="304800" indent="-304800" algn="ctr">
              <a:spcBef>
                <a:spcPts val="475"/>
              </a:spcBef>
              <a:buNone/>
            </a:pPr>
            <a:r>
              <a:rPr lang="en-US" sz="2000" u="sng" dirty="0" err="1" smtClean="0">
                <a:solidFill>
                  <a:srgbClr val="0000FF"/>
                </a:solidFill>
                <a:latin typeface="Arial" charset="0"/>
                <a:ea typeface="Arial" charset="0"/>
                <a:cs typeface="Arial" charset="0"/>
                <a:sym typeface="Arial" charset="0"/>
              </a:rPr>
              <a:t>www.SprocketWebsites.com</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a:t>
            </a:r>
            <a:r>
              <a:rPr lang="en-US" sz="2000" dirty="0" err="1" smtClean="0">
                <a:solidFill>
                  <a:schemeClr val="tx1"/>
                </a:solidFill>
                <a:latin typeface="Arial" charset="0"/>
                <a:ea typeface="Arial" charset="0"/>
                <a:cs typeface="Arial" charset="0"/>
                <a:sym typeface="Arial" charset="0"/>
              </a:rPr>
              <a:t>SprocketWebsite</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630.344.9320</a:t>
            </a:r>
          </a:p>
        </p:txBody>
      </p:sp>
      <p:pic>
        <p:nvPicPr>
          <p:cNvPr id="16" name="Picture 15"/>
          <p:cNvPicPr>
            <a:picLocks noChangeAspect="1" noChangeArrowheads="1"/>
          </p:cNvPicPr>
          <p:nvPr/>
        </p:nvPicPr>
        <p:blipFill>
          <a:blip r:embed="rId5"/>
          <a:srcRect/>
          <a:stretch>
            <a:fillRect/>
          </a:stretch>
        </p:blipFill>
        <p:spPr bwMode="auto">
          <a:xfrm>
            <a:off x="4696326" y="4746128"/>
            <a:ext cx="3937000" cy="546100"/>
          </a:xfrm>
          <a:prstGeom prst="rect">
            <a:avLst/>
          </a:prstGeom>
          <a:noFill/>
          <a:ln w="12700" cap="rnd">
            <a:noFill/>
            <a:round/>
            <a:headEnd/>
            <a:tailEnd/>
          </a:ln>
        </p:spPr>
      </p:pic>
      <p:pic>
        <p:nvPicPr>
          <p:cNvPr id="18" name="Picture 17" descr="animatedfooter.gif"/>
          <p:cNvPicPr>
            <a:picLocks noChangeAspect="1"/>
          </p:cNvPicPr>
          <p:nvPr/>
        </p:nvPicPr>
        <p:blipFill>
          <a:blip r:embed="rId6"/>
          <a:stretch>
            <a:fillRect/>
          </a:stretch>
        </p:blipFill>
        <p:spPr>
          <a:xfrm>
            <a:off x="0" y="5456869"/>
            <a:ext cx="9147175" cy="1400661"/>
          </a:xfrm>
          <a:prstGeom prst="rect">
            <a:avLst/>
          </a:prstGeom>
          <a:solidFill>
            <a:srgbClr val="FF6600"/>
          </a:solidFill>
        </p:spPr>
      </p:pic>
      <p:pic>
        <p:nvPicPr>
          <p:cNvPr id="2" name="Picture 1" descr="faceboo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324" y="4937662"/>
            <a:ext cx="406400" cy="406400"/>
          </a:xfrm>
          <a:prstGeom prst="rect">
            <a:avLst/>
          </a:prstGeom>
        </p:spPr>
      </p:pic>
      <p:pic>
        <p:nvPicPr>
          <p:cNvPr id="3" name="Picture 2" descr="twitt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4030" y="4937662"/>
            <a:ext cx="406400" cy="406400"/>
          </a:xfrm>
          <a:prstGeom prst="rect">
            <a:avLst/>
          </a:prstGeom>
        </p:spPr>
      </p:pic>
      <p:pic>
        <p:nvPicPr>
          <p:cNvPr id="4" name="Picture 3" descr="linkedi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346" y="4937662"/>
            <a:ext cx="406400" cy="406400"/>
          </a:xfrm>
          <a:prstGeom prst="rect">
            <a:avLst/>
          </a:prstGeom>
        </p:spPr>
      </p:pic>
      <p:pic>
        <p:nvPicPr>
          <p:cNvPr id="5" name="Picture 4" descr="meetu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448" y="4937662"/>
            <a:ext cx="406400" cy="406400"/>
          </a:xfrm>
          <a:prstGeom prst="rect">
            <a:avLst/>
          </a:prstGeom>
        </p:spPr>
      </p:pic>
      <p:grpSp>
        <p:nvGrpSpPr>
          <p:cNvPr id="9" name="Group 8"/>
          <p:cNvGrpSpPr/>
          <p:nvPr/>
        </p:nvGrpSpPr>
        <p:grpSpPr>
          <a:xfrm>
            <a:off x="747624" y="4937662"/>
            <a:ext cx="406400" cy="406400"/>
            <a:chOff x="2931682" y="4923589"/>
            <a:chExt cx="406400" cy="406400"/>
          </a:xfrm>
        </p:grpSpPr>
        <p:pic>
          <p:nvPicPr>
            <p:cNvPr id="6" name="Picture 5" descr="button-whit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1682" y="4923589"/>
              <a:ext cx="406400" cy="406400"/>
            </a:xfrm>
            <a:prstGeom prst="rect">
              <a:avLst/>
            </a:prstGeom>
          </p:spPr>
        </p:pic>
        <p:pic>
          <p:nvPicPr>
            <p:cNvPr id="7" name="Picture 6" descr="DotNetNuke 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58418" y="4940629"/>
              <a:ext cx="358283" cy="358283"/>
            </a:xfrm>
            <a:prstGeom prst="rect">
              <a:avLst/>
            </a:prstGeom>
          </p:spPr>
        </p:pic>
      </p:grpSp>
      <p:pic>
        <p:nvPicPr>
          <p:cNvPr id="8" name="Picture 7" descr="googl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5249" y="4937662"/>
            <a:ext cx="406400" cy="40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774897"/>
          </a:xfrm>
        </p:spPr>
        <p:txBody>
          <a:bodyPr wrap="square">
            <a:spAutoFit/>
          </a:bodyPr>
          <a:lstStyle/>
          <a:p>
            <a:pPr>
              <a:lnSpc>
                <a:spcPct val="80000"/>
              </a:lnSpc>
              <a:spcBef>
                <a:spcPct val="0"/>
              </a:spcBef>
              <a:buClrTx/>
            </a:pPr>
            <a:r>
              <a:rPr lang="en-US" sz="2400" b="1" dirty="0" smtClean="0"/>
              <a:t>Register at </a:t>
            </a:r>
            <a:r>
              <a:rPr lang="en-US" sz="2400" b="1" u="sng" dirty="0" smtClean="0">
                <a:solidFill>
                  <a:srgbClr val="0000FF"/>
                </a:solidFill>
                <a:hlinkClick r:id="rId2"/>
              </a:rPr>
              <a:t>www.ChicagoDNN.org</a:t>
            </a:r>
            <a:r>
              <a:rPr lang="en-US" sz="2400" b="1" dirty="0" smtClean="0"/>
              <a:t> for news and announcements</a:t>
            </a:r>
          </a:p>
          <a:p>
            <a:pPr lvl="1">
              <a:lnSpc>
                <a:spcPct val="80000"/>
              </a:lnSpc>
              <a:spcBef>
                <a:spcPct val="0"/>
              </a:spcBef>
            </a:pPr>
            <a:r>
              <a:rPr lang="en-US" sz="2000" dirty="0" smtClean="0"/>
              <a:t>Join the CAGUG Group on </a:t>
            </a:r>
            <a:r>
              <a:rPr lang="en-US" sz="2000" dirty="0" smtClean="0">
                <a:hlinkClick r:id="rId3"/>
              </a:rPr>
              <a:t>www.ChicagoDNN.com</a:t>
            </a:r>
            <a:endParaRPr lang="en-US" sz="2000" dirty="0" smtClean="0"/>
          </a:p>
          <a:p>
            <a:pPr lvl="2">
              <a:lnSpc>
                <a:spcPct val="80000"/>
              </a:lnSpc>
              <a:spcBef>
                <a:spcPct val="0"/>
              </a:spcBef>
            </a:pPr>
            <a:r>
              <a:rPr lang="en-US" sz="1600" dirty="0" smtClean="0"/>
              <a:t>Currently </a:t>
            </a:r>
            <a:r>
              <a:rPr lang="en-US" sz="1600" dirty="0" smtClean="0"/>
              <a:t>209 </a:t>
            </a:r>
            <a:r>
              <a:rPr lang="en-US" sz="1600" dirty="0" smtClean="0"/>
              <a:t>users on the Website </a:t>
            </a:r>
            <a:r>
              <a:rPr lang="en-US" sz="1600" i="1" dirty="0" smtClean="0"/>
              <a:t>(up 6 from last </a:t>
            </a:r>
            <a:r>
              <a:rPr lang="en-US" sz="1600" i="1" dirty="0" smtClean="0"/>
              <a:t>report)</a:t>
            </a:r>
          </a:p>
          <a:p>
            <a:pPr lvl="1">
              <a:lnSpc>
                <a:spcPct val="80000"/>
              </a:lnSpc>
              <a:spcBef>
                <a:spcPts val="538"/>
              </a:spcBef>
            </a:pPr>
            <a:r>
              <a:rPr lang="en-US" sz="2000" dirty="0" smtClean="0"/>
              <a:t>Join the CADUG Group on </a:t>
            </a:r>
            <a:r>
              <a:rPr lang="en-US" sz="2000" u="sng" dirty="0" smtClean="0">
                <a:solidFill>
                  <a:srgbClr val="0000FF"/>
                </a:solidFill>
                <a:hlinkClick r:id="rId4"/>
              </a:rPr>
              <a:t>www.DotNetNuke.com</a:t>
            </a:r>
            <a:r>
              <a:rPr lang="en-US" sz="2000" dirty="0" smtClean="0"/>
              <a:t> </a:t>
            </a:r>
          </a:p>
          <a:p>
            <a:pPr lvl="2">
              <a:lnSpc>
                <a:spcPct val="80000"/>
              </a:lnSpc>
              <a:spcBef>
                <a:spcPts val="450"/>
              </a:spcBef>
            </a:pPr>
            <a:r>
              <a:rPr lang="en-US" sz="1600" dirty="0" smtClean="0"/>
              <a:t>Currently </a:t>
            </a:r>
            <a:r>
              <a:rPr lang="en-US" sz="1600" dirty="0" smtClean="0"/>
              <a:t>56 </a:t>
            </a:r>
            <a:r>
              <a:rPr lang="en-US" sz="1600" dirty="0" smtClean="0"/>
              <a:t>active members </a:t>
            </a:r>
            <a:r>
              <a:rPr lang="en-US" sz="1600" i="1" dirty="0" smtClean="0"/>
              <a:t>(up </a:t>
            </a:r>
            <a:r>
              <a:rPr lang="en-US" sz="1600" i="1" dirty="0" smtClean="0"/>
              <a:t>3 </a:t>
            </a:r>
            <a:r>
              <a:rPr lang="en-US" sz="1600" i="1" dirty="0" smtClean="0"/>
              <a:t>from last report)</a:t>
            </a:r>
            <a:endParaRPr lang="en-US" sz="1600" dirty="0" smtClean="0"/>
          </a:p>
          <a:p>
            <a:pPr lvl="1">
              <a:lnSpc>
                <a:spcPct val="80000"/>
              </a:lnSpc>
              <a:spcBef>
                <a:spcPts val="538"/>
              </a:spcBef>
            </a:pPr>
            <a:r>
              <a:rPr lang="en-US" sz="2000" dirty="0" smtClean="0"/>
              <a:t>Join the LinkedIn Group on </a:t>
            </a:r>
            <a:r>
              <a:rPr lang="en-US" sz="2000" u="sng" dirty="0" smtClean="0">
                <a:solidFill>
                  <a:srgbClr val="0000FF"/>
                </a:solidFill>
                <a:hlinkClick r:id="rId5"/>
              </a:rPr>
              <a:t>www.LinkedIn.com</a:t>
            </a:r>
            <a:endParaRPr lang="en-US" sz="2000" dirty="0" smtClean="0"/>
          </a:p>
          <a:p>
            <a:pPr lvl="2">
              <a:lnSpc>
                <a:spcPct val="80000"/>
              </a:lnSpc>
              <a:spcBef>
                <a:spcPts val="450"/>
              </a:spcBef>
            </a:pPr>
            <a:r>
              <a:rPr lang="en-US" sz="1600" dirty="0" smtClean="0"/>
              <a:t>Currently </a:t>
            </a:r>
            <a:r>
              <a:rPr lang="en-US" sz="1600" dirty="0" smtClean="0"/>
              <a:t>53 </a:t>
            </a:r>
            <a:r>
              <a:rPr lang="en-US" sz="1600" dirty="0" smtClean="0"/>
              <a:t>active members </a:t>
            </a:r>
            <a:r>
              <a:rPr lang="en-US" sz="1600" i="1" dirty="0" smtClean="0"/>
              <a:t>(down 1 from last </a:t>
            </a:r>
            <a:r>
              <a:rPr lang="en-US" sz="1600" i="1" dirty="0" smtClean="0"/>
              <a:t>report)</a:t>
            </a:r>
            <a:endParaRPr lang="en-US" sz="1600" dirty="0" smtClean="0"/>
          </a:p>
          <a:p>
            <a:pPr lvl="1">
              <a:lnSpc>
                <a:spcPct val="80000"/>
              </a:lnSpc>
              <a:spcBef>
                <a:spcPts val="538"/>
              </a:spcBef>
            </a:pPr>
            <a:r>
              <a:rPr lang="en-US" sz="2000" dirty="0" smtClean="0"/>
              <a:t>Join the Facebook Group on </a:t>
            </a:r>
            <a:r>
              <a:rPr lang="en-US" sz="2000" u="sng" dirty="0" smtClean="0">
                <a:solidFill>
                  <a:srgbClr val="0000FF"/>
                </a:solidFill>
                <a:hlinkClick r:id="rId6"/>
              </a:rPr>
              <a:t>www.Facebook.com</a:t>
            </a:r>
            <a:r>
              <a:rPr lang="en-US" sz="2000" u="sng" dirty="0" smtClean="0">
                <a:solidFill>
                  <a:srgbClr val="0000FF"/>
                </a:solidFill>
              </a:rPr>
              <a:t>/groups/</a:t>
            </a:r>
            <a:r>
              <a:rPr lang="en-US" sz="2000" u="sng" dirty="0" err="1" smtClean="0">
                <a:solidFill>
                  <a:srgbClr val="0000FF"/>
                </a:solidFill>
              </a:rPr>
              <a:t>cadug</a:t>
            </a:r>
            <a:r>
              <a:rPr lang="en-US" sz="2000" dirty="0" smtClean="0"/>
              <a:t> </a:t>
            </a:r>
          </a:p>
          <a:p>
            <a:pPr lvl="2">
              <a:lnSpc>
                <a:spcPct val="80000"/>
              </a:lnSpc>
              <a:spcBef>
                <a:spcPts val="450"/>
              </a:spcBef>
            </a:pPr>
            <a:r>
              <a:rPr lang="en-US" sz="1600" dirty="0" smtClean="0"/>
              <a:t>Currently 29 active members </a:t>
            </a:r>
            <a:r>
              <a:rPr lang="en-US" sz="1600" i="1" dirty="0" smtClean="0"/>
              <a:t>(same as last report)</a:t>
            </a:r>
          </a:p>
          <a:p>
            <a:pPr lvl="1">
              <a:lnSpc>
                <a:spcPct val="80000"/>
              </a:lnSpc>
              <a:spcBef>
                <a:spcPts val="450"/>
              </a:spcBef>
            </a:pPr>
            <a:r>
              <a:rPr lang="en-US" sz="2000" dirty="0" smtClean="0"/>
              <a:t>Follow us now on Twitter: </a:t>
            </a:r>
            <a:r>
              <a:rPr lang="en-US" sz="2000" u="sng" dirty="0" smtClean="0">
                <a:solidFill>
                  <a:srgbClr val="0000FF"/>
                </a:solidFill>
                <a:hlinkClick r:id="rId7"/>
              </a:rPr>
              <a:t>@ChicagoDNN</a:t>
            </a:r>
            <a:r>
              <a:rPr lang="en-US" sz="2000" u="sng" dirty="0" smtClean="0">
                <a:solidFill>
                  <a:srgbClr val="003DCC"/>
                </a:solidFill>
                <a:hlinkClick r:id="rId7"/>
              </a:rPr>
              <a:t> </a:t>
            </a:r>
            <a:endParaRPr lang="en-US" sz="2000" u="sng" dirty="0" smtClean="0">
              <a:solidFill>
                <a:srgbClr val="003DCC"/>
              </a:solidFill>
            </a:endParaRPr>
          </a:p>
          <a:p>
            <a:pPr lvl="2">
              <a:lnSpc>
                <a:spcPct val="80000"/>
              </a:lnSpc>
              <a:spcBef>
                <a:spcPts val="450"/>
              </a:spcBef>
            </a:pPr>
            <a:r>
              <a:rPr lang="en-US" sz="1600" dirty="0" smtClean="0"/>
              <a:t>Currently </a:t>
            </a:r>
            <a:r>
              <a:rPr lang="en-US" sz="1600" dirty="0" smtClean="0"/>
              <a:t>151 </a:t>
            </a:r>
            <a:r>
              <a:rPr lang="en-US" sz="1600" dirty="0" smtClean="0"/>
              <a:t>people following </a:t>
            </a:r>
            <a:r>
              <a:rPr lang="en-US" sz="1600" i="1" dirty="0" smtClean="0"/>
              <a:t>(up </a:t>
            </a:r>
            <a:r>
              <a:rPr lang="en-US" sz="1600" i="1" dirty="0" smtClean="0"/>
              <a:t>14 </a:t>
            </a:r>
            <a:r>
              <a:rPr lang="en-US" sz="1600" i="1" dirty="0" smtClean="0"/>
              <a:t>from last report)</a:t>
            </a:r>
          </a:p>
          <a:p>
            <a:pPr lvl="2">
              <a:lnSpc>
                <a:spcPct val="80000"/>
              </a:lnSpc>
              <a:spcBef>
                <a:spcPts val="450"/>
              </a:spcBef>
            </a:pPr>
            <a:r>
              <a:rPr lang="en-US" sz="1600" dirty="0" smtClean="0"/>
              <a:t>Currently following </a:t>
            </a:r>
            <a:r>
              <a:rPr lang="en-US" sz="1600" dirty="0" smtClean="0"/>
              <a:t>294 </a:t>
            </a:r>
            <a:r>
              <a:rPr lang="en-US" sz="1600" dirty="0" smtClean="0"/>
              <a:t>people </a:t>
            </a:r>
            <a:r>
              <a:rPr lang="en-US" sz="1600" i="1" dirty="0" smtClean="0"/>
              <a:t>(up </a:t>
            </a:r>
            <a:r>
              <a:rPr lang="en-US" sz="1600" i="1" dirty="0" smtClean="0"/>
              <a:t>63 </a:t>
            </a:r>
            <a:r>
              <a:rPr lang="en-US" sz="1600" i="1" dirty="0" smtClean="0"/>
              <a:t>from last report)</a:t>
            </a:r>
            <a:endParaRPr lang="en-US" sz="1600" dirty="0" smtClean="0"/>
          </a:p>
          <a:p>
            <a:pPr lvl="1">
              <a:lnSpc>
                <a:spcPct val="80000"/>
              </a:lnSpc>
              <a:spcBef>
                <a:spcPts val="450"/>
              </a:spcBef>
            </a:pPr>
            <a:r>
              <a:rPr lang="en-US" sz="2000" dirty="0" smtClean="0"/>
              <a:t>Join the </a:t>
            </a:r>
            <a:r>
              <a:rPr lang="en-US" sz="2000" dirty="0" err="1" smtClean="0"/>
              <a:t>Meetup</a:t>
            </a:r>
            <a:r>
              <a:rPr lang="en-US" sz="2000" dirty="0" smtClean="0"/>
              <a:t> Group on </a:t>
            </a:r>
            <a:r>
              <a:rPr lang="en-US" sz="2000" u="sng" dirty="0" smtClean="0">
                <a:solidFill>
                  <a:srgbClr val="0000FF"/>
                </a:solidFill>
                <a:hlinkClick r:id="rId8"/>
              </a:rPr>
              <a:t>meetup.com/ChicagoDNN</a:t>
            </a:r>
            <a:endParaRPr lang="en-US" sz="2000" dirty="0" smtClean="0"/>
          </a:p>
          <a:p>
            <a:pPr lvl="2">
              <a:lnSpc>
                <a:spcPct val="80000"/>
              </a:lnSpc>
              <a:spcBef>
                <a:spcPts val="450"/>
              </a:spcBef>
            </a:pPr>
            <a:r>
              <a:rPr lang="en-US" sz="1600" dirty="0" smtClean="0"/>
              <a:t>Currently </a:t>
            </a:r>
            <a:r>
              <a:rPr lang="en-US" sz="1600" dirty="0" smtClean="0"/>
              <a:t>51</a:t>
            </a:r>
            <a:r>
              <a:rPr lang="en-US" sz="1600" dirty="0" smtClean="0"/>
              <a:t> </a:t>
            </a:r>
            <a:r>
              <a:rPr lang="en-US" sz="1600" dirty="0" smtClean="0"/>
              <a:t>active members </a:t>
            </a:r>
            <a:r>
              <a:rPr lang="en-US" sz="1600" i="1" dirty="0" smtClean="0"/>
              <a:t>(up 3 </a:t>
            </a:r>
            <a:r>
              <a:rPr lang="en-US" sz="1600" i="1" dirty="0" smtClean="0"/>
              <a:t>from last report)</a:t>
            </a:r>
          </a:p>
          <a:p>
            <a:pPr lvl="1">
              <a:lnSpc>
                <a:spcPct val="80000"/>
              </a:lnSpc>
              <a:spcBef>
                <a:spcPts val="450"/>
              </a:spcBef>
            </a:pPr>
            <a:r>
              <a:rPr lang="en-US" sz="2000" dirty="0" smtClean="0"/>
              <a:t>Join the CADUG Community on </a:t>
            </a:r>
            <a:r>
              <a:rPr lang="en-US" sz="2000" dirty="0" smtClean="0">
                <a:hlinkClick r:id="rId9"/>
              </a:rPr>
              <a:t>plus.google.com</a:t>
            </a:r>
            <a:endParaRPr lang="en-US" sz="2000" dirty="0"/>
          </a:p>
          <a:p>
            <a:pPr lvl="2">
              <a:lnSpc>
                <a:spcPct val="80000"/>
              </a:lnSpc>
              <a:spcBef>
                <a:spcPts val="450"/>
              </a:spcBef>
            </a:pPr>
            <a:r>
              <a:rPr lang="en-US" sz="1600" dirty="0" smtClean="0"/>
              <a:t>Currently </a:t>
            </a:r>
            <a:r>
              <a:rPr lang="en-US" sz="1600" dirty="0" smtClean="0"/>
              <a:t>41 </a:t>
            </a:r>
            <a:r>
              <a:rPr lang="en-US" sz="1600" dirty="0" smtClean="0"/>
              <a:t>active members </a:t>
            </a:r>
            <a:r>
              <a:rPr lang="en-US" sz="1600" i="1" dirty="0" smtClean="0"/>
              <a:t>(down 1 </a:t>
            </a:r>
            <a:r>
              <a:rPr lang="en-US" sz="1600" i="1" dirty="0" smtClean="0"/>
              <a:t>from last report)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832092"/>
          </a:xfrm>
        </p:spPr>
        <p:txBody>
          <a:bodyPr wrap="square">
            <a:spAutoFit/>
          </a:bodyPr>
          <a:lstStyle/>
          <a:p>
            <a:pPr>
              <a:lnSpc>
                <a:spcPct val="80000"/>
              </a:lnSpc>
              <a:spcBef>
                <a:spcPct val="0"/>
              </a:spcBef>
              <a:buClrTx/>
            </a:pPr>
            <a:r>
              <a:rPr lang="en-US" sz="2400" b="1" dirty="0" smtClean="0"/>
              <a:t>Can you please help us spread the word?</a:t>
            </a:r>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pPr>
            <a:endParaRPr lang="en-US" sz="2400" dirty="0" smtClean="0"/>
          </a:p>
          <a:p>
            <a:pPr>
              <a:lnSpc>
                <a:spcPct val="80000"/>
              </a:lnSpc>
              <a:spcBef>
                <a:spcPct val="0"/>
              </a:spcBef>
            </a:pPr>
            <a:r>
              <a:rPr lang="en-US" sz="2400" dirty="0" smtClean="0"/>
              <a:t>We are social, be </a:t>
            </a:r>
            <a:r>
              <a:rPr lang="en-US" sz="2400" dirty="0"/>
              <a:t>sure that you have liked us, followed us, joined us, </a:t>
            </a:r>
            <a:r>
              <a:rPr lang="en-US" sz="2400" dirty="0" smtClean="0"/>
              <a:t>circled us, etc</a:t>
            </a:r>
            <a:r>
              <a:rPr lang="en-US" sz="2400" dirty="0"/>
              <a:t>…</a:t>
            </a:r>
          </a:p>
          <a:p>
            <a:pPr>
              <a:lnSpc>
                <a:spcPct val="80000"/>
              </a:lnSpc>
              <a:spcBef>
                <a:spcPct val="0"/>
              </a:spcBef>
            </a:pPr>
            <a:r>
              <a:rPr lang="en-US" sz="2400" dirty="0"/>
              <a:t>Share, like, </a:t>
            </a:r>
            <a:r>
              <a:rPr lang="en-US" sz="2400" dirty="0" err="1" smtClean="0"/>
              <a:t>retweet</a:t>
            </a:r>
            <a:r>
              <a:rPr lang="en-US" sz="2400" dirty="0" smtClean="0"/>
              <a:t>, +1 our posts and we will share, like and </a:t>
            </a:r>
            <a:r>
              <a:rPr lang="en-US" sz="2400" dirty="0" err="1" smtClean="0"/>
              <a:t>retweet</a:t>
            </a:r>
            <a:r>
              <a:rPr lang="en-US" sz="2400" dirty="0" smtClean="0"/>
              <a:t> and +1 your posts as well</a:t>
            </a:r>
            <a:endParaRPr lang="en-US" sz="2400" dirty="0"/>
          </a:p>
          <a:p>
            <a:pPr>
              <a:lnSpc>
                <a:spcPct val="80000"/>
              </a:lnSpc>
              <a:spcBef>
                <a:spcPct val="0"/>
              </a:spcBef>
              <a:buClrTx/>
            </a:pPr>
            <a:r>
              <a:rPr lang="en-US" sz="2400" dirty="0" smtClean="0"/>
              <a:t>Post a message about the Chicago Area DotNetNuke Users group to your Social Media circle of friends, family and neighbors</a:t>
            </a:r>
          </a:p>
          <a:p>
            <a:pPr>
              <a:lnSpc>
                <a:spcPct val="80000"/>
              </a:lnSpc>
              <a:spcBef>
                <a:spcPct val="0"/>
              </a:spcBef>
              <a:buClrTx/>
            </a:pPr>
            <a:r>
              <a:rPr lang="en-US" sz="2400" dirty="0" smtClean="0"/>
              <a:t>Tell people about us and help us grow this group</a:t>
            </a:r>
          </a:p>
        </p:txBody>
      </p:sp>
      <p:pic>
        <p:nvPicPr>
          <p:cNvPr id="9" name="Picture 8"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809" y="2797009"/>
            <a:ext cx="915425" cy="915425"/>
          </a:xfrm>
          <a:prstGeom prst="rect">
            <a:avLst/>
          </a:prstGeom>
        </p:spPr>
      </p:pic>
      <p:pic>
        <p:nvPicPr>
          <p:cNvPr id="12" name="Picture 11"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549" y="2808314"/>
            <a:ext cx="924483" cy="904120"/>
          </a:xfrm>
          <a:prstGeom prst="rect">
            <a:avLst/>
          </a:prstGeom>
        </p:spPr>
      </p:pic>
      <p:pic>
        <p:nvPicPr>
          <p:cNvPr id="15" name="Picture 14" descr="imgr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743" y="2797009"/>
            <a:ext cx="1230111" cy="909622"/>
          </a:xfrm>
          <a:prstGeom prst="rect">
            <a:avLst/>
          </a:prstGeom>
        </p:spPr>
      </p:pic>
      <p:pic>
        <p:nvPicPr>
          <p:cNvPr id="24" name="Picture 23" descr="imgr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0268" y="2797009"/>
            <a:ext cx="909819" cy="909819"/>
          </a:xfrm>
          <a:prstGeom prst="rect">
            <a:avLst/>
          </a:prstGeom>
        </p:spPr>
      </p:pic>
      <p:pic>
        <p:nvPicPr>
          <p:cNvPr id="36" name="Picture 35" descr="DotNetNuk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245" y="2085225"/>
            <a:ext cx="2353143" cy="568000"/>
          </a:xfrm>
          <a:prstGeom prst="rect">
            <a:avLst/>
          </a:prstGeom>
        </p:spPr>
      </p:pic>
      <p:pic>
        <p:nvPicPr>
          <p:cNvPr id="39" name="Picture 38" descr="imgr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083" y="2801805"/>
            <a:ext cx="910629" cy="910629"/>
          </a:xfrm>
          <a:prstGeom prst="rect">
            <a:avLst/>
          </a:prstGeom>
        </p:spPr>
      </p:pic>
      <p:pic>
        <p:nvPicPr>
          <p:cNvPr id="2" name="Picture 1" descr="googl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2485" y="2808314"/>
            <a:ext cx="850392" cy="850392"/>
          </a:xfrm>
          <a:prstGeom prst="rect">
            <a:avLst/>
          </a:prstGeom>
        </p:spPr>
      </p:pic>
    </p:spTree>
    <p:extLst>
      <p:ext uri="{BB962C8B-B14F-4D97-AF65-F5344CB8AC3E}">
        <p14:creationId xmlns:p14="http://schemas.microsoft.com/office/powerpoint/2010/main" val="3136549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DotNetNuke Corporate</a:t>
            </a:r>
            <a:endParaRPr lang="en-US" dirty="0"/>
          </a:p>
        </p:txBody>
      </p:sp>
      <p:sp>
        <p:nvSpPr>
          <p:cNvPr id="7" name="Subtitle 6"/>
          <p:cNvSpPr>
            <a:spLocks noGrp="1"/>
          </p:cNvSpPr>
          <p:nvPr>
            <p:ph type="subTitle" idx="1"/>
          </p:nvPr>
        </p:nvSpPr>
        <p:spPr/>
        <p:txBody>
          <a:bodyPr/>
          <a:lstStyle/>
          <a:p>
            <a:r>
              <a:rPr lang="en-US" dirty="0" smtClean="0">
                <a:solidFill>
                  <a:schemeClr val="tx1"/>
                </a:solidFill>
              </a:rPr>
              <a:t>In The News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DotNetNuke in the News</a:t>
            </a:r>
            <a:endParaRPr lang="en-US" dirty="0"/>
          </a:p>
        </p:txBody>
      </p:sp>
      <p:sp>
        <p:nvSpPr>
          <p:cNvPr id="3" name="Content Placeholder 2"/>
          <p:cNvSpPr>
            <a:spLocks noGrp="1"/>
          </p:cNvSpPr>
          <p:nvPr>
            <p:ph idx="1"/>
          </p:nvPr>
        </p:nvSpPr>
        <p:spPr/>
        <p:txBody>
          <a:bodyPr>
            <a:normAutofit fontScale="85000" lnSpcReduction="20000"/>
          </a:bodyPr>
          <a:lstStyle/>
          <a:p>
            <a:r>
              <a:rPr lang="en-US" dirty="0"/>
              <a:t>DotNetNuke Changes Name, Conversations</a:t>
            </a:r>
          </a:p>
          <a:p>
            <a:pPr lvl="1"/>
            <a:r>
              <a:rPr lang="en-US" dirty="0" smtClean="0"/>
              <a:t>What’s </a:t>
            </a:r>
            <a:r>
              <a:rPr lang="en-US" dirty="0"/>
              <a:t>in a name? For DNN (formerly DotNetNuke) it’s the difference between speaking to the .NET developer, which they have primarily done in the past, or talking to company leaders about the business problems they have and how DNN is able to solve them, which they are doing today.</a:t>
            </a:r>
          </a:p>
          <a:p>
            <a:pPr lvl="1"/>
            <a:r>
              <a:rPr lang="en-US" dirty="0"/>
              <a:t>DNN, primarily known as a CMS company and one that is mainly leveraged by those using </a:t>
            </a:r>
            <a:r>
              <a:rPr lang="en-US" dirty="0" err="1"/>
              <a:t>.Net</a:t>
            </a:r>
            <a:r>
              <a:rPr lang="en-US" dirty="0"/>
              <a:t> framework, has undergone a complete rebranding in both its business name and its portfolio to become an end-to-end content and social community provider. Today, DNN has made available new tools and more capabilities that will be available for non-.NET users</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DotNetNuke in the News</a:t>
            </a:r>
            <a:endParaRPr lang="en-US" dirty="0"/>
          </a:p>
        </p:txBody>
      </p:sp>
      <p:sp>
        <p:nvSpPr>
          <p:cNvPr id="3" name="Content Placeholder 2"/>
          <p:cNvSpPr>
            <a:spLocks noGrp="1"/>
          </p:cNvSpPr>
          <p:nvPr>
            <p:ph idx="1"/>
          </p:nvPr>
        </p:nvSpPr>
        <p:spPr/>
        <p:txBody>
          <a:bodyPr>
            <a:normAutofit fontScale="77500" lnSpcReduction="20000"/>
          </a:bodyPr>
          <a:lstStyle/>
          <a:p>
            <a:r>
              <a:rPr lang="en-US" dirty="0"/>
              <a:t>DNN EXPANDS PRODUCT SUITE, SERVICES AND SAAS OFFERING WITH DNN </a:t>
            </a:r>
            <a:r>
              <a:rPr lang="en-US" dirty="0" smtClean="0"/>
              <a:t>EVOQ</a:t>
            </a:r>
          </a:p>
          <a:p>
            <a:pPr lvl="1"/>
            <a:r>
              <a:rPr lang="en-US" dirty="0"/>
              <a:t>New DNN Suite offers unmatched online content and community management, available in the cloud via Windows </a:t>
            </a:r>
            <a:r>
              <a:rPr lang="en-US" dirty="0" smtClean="0"/>
              <a:t>Azure</a:t>
            </a:r>
            <a:endParaRPr lang="en-US" dirty="0"/>
          </a:p>
          <a:p>
            <a:pPr lvl="1"/>
            <a:r>
              <a:rPr lang="en-US" dirty="0"/>
              <a:t>San Mateo, Calif., July 9, 2013 – DNN (formerly DotNetNuke), whose award-winning web content management system (CMS) powers hundreds of thousands of websites around the world, today announced DNN </a:t>
            </a:r>
            <a:r>
              <a:rPr lang="en-US" dirty="0" err="1"/>
              <a:t>Evoq</a:t>
            </a:r>
            <a:r>
              <a:rPr lang="en-US" dirty="0"/>
              <a:t>, a suite of integrated applications enabling enterprises to create immersive online experiences and powerful interactive communities. DNN </a:t>
            </a:r>
            <a:r>
              <a:rPr lang="en-US" dirty="0" err="1"/>
              <a:t>Evoq</a:t>
            </a:r>
            <a:r>
              <a:rPr lang="en-US" dirty="0"/>
              <a:t> makes it easy for users, including those with minimal IT experience, to integrate social functionality with their existing websites.</a:t>
            </a:r>
            <a:endParaRPr lang="en-US" dirty="0" smtClean="0"/>
          </a:p>
        </p:txBody>
      </p:sp>
    </p:spTree>
    <p:extLst>
      <p:ext uri="{BB962C8B-B14F-4D97-AF65-F5344CB8AC3E}">
        <p14:creationId xmlns:p14="http://schemas.microsoft.com/office/powerpoint/2010/main" val="1011040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DotNetNuke</a:t>
            </a:r>
            <a:r>
              <a:rPr lang="en-US" dirty="0"/>
              <a:t> in the News</a:t>
            </a:r>
          </a:p>
        </p:txBody>
      </p:sp>
      <p:sp>
        <p:nvSpPr>
          <p:cNvPr id="3" name="Content Placeholder 2"/>
          <p:cNvSpPr>
            <a:spLocks noGrp="1"/>
          </p:cNvSpPr>
          <p:nvPr>
            <p:ph idx="1"/>
          </p:nvPr>
        </p:nvSpPr>
        <p:spPr>
          <a:xfrm>
            <a:off x="457200" y="1600200"/>
            <a:ext cx="8229600" cy="4860072"/>
          </a:xfrm>
        </p:spPr>
        <p:txBody>
          <a:bodyPr>
            <a:normAutofit fontScale="70000" lnSpcReduction="20000"/>
          </a:bodyPr>
          <a:lstStyle/>
          <a:p>
            <a:r>
              <a:rPr lang="en-US" dirty="0"/>
              <a:t>DNN </a:t>
            </a:r>
            <a:r>
              <a:rPr lang="en-US" dirty="0" err="1"/>
              <a:t>Evoq</a:t>
            </a:r>
            <a:r>
              <a:rPr lang="en-US" dirty="0"/>
              <a:t> currently includes the following applications:</a:t>
            </a:r>
          </a:p>
          <a:p>
            <a:pPr lvl="1"/>
            <a:r>
              <a:rPr lang="en-US" dirty="0" err="1" smtClean="0"/>
              <a:t>Evoq</a:t>
            </a:r>
            <a:r>
              <a:rPr lang="en-US" dirty="0" smtClean="0"/>
              <a:t> </a:t>
            </a:r>
            <a:r>
              <a:rPr lang="en-US" dirty="0"/>
              <a:t>Content – A business solution that helps bring corporate websites to life. </a:t>
            </a:r>
            <a:r>
              <a:rPr lang="en-US" dirty="0" err="1"/>
              <a:t>Evoq</a:t>
            </a:r>
            <a:r>
              <a:rPr lang="en-US" dirty="0"/>
              <a:t> Content empowers both technical and business users to create, manage and update rich, immersive online experiences. The solution is equipped with top-notch security, e-commerce, extensibility and support features – across Web- and mobile-based sites, seamlessly.</a:t>
            </a:r>
          </a:p>
          <a:p>
            <a:pPr lvl="1"/>
            <a:r>
              <a:rPr lang="en-US" dirty="0" err="1"/>
              <a:t>Evoq</a:t>
            </a:r>
            <a:r>
              <a:rPr lang="en-US" dirty="0"/>
              <a:t> Social – The only enterprise-class solution that incorporates a broad range of best-in-class social community capabilities including: true extensibility, an intuitive and consistent Management UI, and the best price/value alternative. </a:t>
            </a:r>
            <a:r>
              <a:rPr lang="en-US" dirty="0" err="1"/>
              <a:t>Evoq</a:t>
            </a:r>
            <a:r>
              <a:rPr lang="en-US" dirty="0"/>
              <a:t> Social gives users the ability to seamlessly integrate communities into corporate websites, instead of driving customers to a third-party social site, which enables them to monitor and shape the customer conversation. Thriving user communities can help reduce support costs, drive product innovation and increase sales and brand awareness at an affordable price point.</a:t>
            </a:r>
          </a:p>
          <a:p>
            <a:endParaRPr lang="en-US" dirty="0"/>
          </a:p>
        </p:txBody>
      </p:sp>
    </p:spTree>
    <p:extLst>
      <p:ext uri="{BB962C8B-B14F-4D97-AF65-F5344CB8AC3E}">
        <p14:creationId xmlns:p14="http://schemas.microsoft.com/office/powerpoint/2010/main" val="5962023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1640</TotalTime>
  <Words>2586</Words>
  <Application>Microsoft Macintosh PowerPoint</Application>
  <PresentationFormat>On-screen Show (4:3)</PresentationFormat>
  <Paragraphs>215</Paragraphs>
  <Slides>35</Slides>
  <Notes>0</Notes>
  <HiddenSlides>11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Chicago Area DNN Users Group</vt:lpstr>
      <vt:lpstr>New nuke stuff</vt:lpstr>
      <vt:lpstr>Agenda</vt:lpstr>
      <vt:lpstr>How to get involved</vt:lpstr>
      <vt:lpstr>How to get involved</vt:lpstr>
      <vt:lpstr>DotNetNuke Corporate</vt:lpstr>
      <vt:lpstr>DotNetNuke in the News</vt:lpstr>
      <vt:lpstr>DotNetNuke in the News</vt:lpstr>
      <vt:lpstr>DotNetNuke in the News</vt:lpstr>
      <vt:lpstr>DotNetNuke Events</vt:lpstr>
      <vt:lpstr>DotNetNuke Events</vt:lpstr>
      <vt:lpstr>DotNetNuke Events</vt:lpstr>
      <vt:lpstr>Release Updates</vt:lpstr>
      <vt:lpstr>Release Updates</vt:lpstr>
      <vt:lpstr>Major Highlights</vt:lpstr>
      <vt:lpstr>Security Fixes</vt:lpstr>
      <vt:lpstr>Release Updates</vt:lpstr>
      <vt:lpstr>Major Highlights</vt:lpstr>
      <vt:lpstr>Security Fixes</vt:lpstr>
      <vt:lpstr>Major Highlights</vt:lpstr>
      <vt:lpstr>New Features</vt:lpstr>
      <vt:lpstr>New Features</vt:lpstr>
      <vt:lpstr>New Features</vt:lpstr>
      <vt:lpstr>New Features</vt:lpstr>
      <vt:lpstr>New Features</vt:lpstr>
      <vt:lpstr>New Features</vt:lpstr>
      <vt:lpstr>New Features</vt:lpstr>
      <vt:lpstr>New Features</vt:lpstr>
      <vt:lpstr>CTP / Beta v7.1 DNN</vt:lpstr>
      <vt:lpstr>CTP / Beta v7.1 DNN</vt:lpstr>
      <vt:lpstr>CADUG Updates</vt:lpstr>
      <vt:lpstr>CADUG Website Hosting</vt:lpstr>
      <vt:lpstr>CADUG Website</vt:lpstr>
      <vt:lpstr>PowerPoint Presentation</vt:lpstr>
      <vt:lpstr>Wrap Up / 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Area DotNetNuke Users Group</dc:title>
  <dc:creator>James Nagy</dc:creator>
  <cp:lastModifiedBy>James Nagy</cp:lastModifiedBy>
  <cp:revision>104</cp:revision>
  <dcterms:created xsi:type="dcterms:W3CDTF">2010-11-17T23:45:39Z</dcterms:created>
  <dcterms:modified xsi:type="dcterms:W3CDTF">2013-08-07T00:11:59Z</dcterms:modified>
</cp:coreProperties>
</file>