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33" r:id="rId6"/>
    <p:sldId id="345" r:id="rId7"/>
    <p:sldId id="261" r:id="rId8"/>
    <p:sldId id="263" r:id="rId9"/>
    <p:sldId id="311" r:id="rId10"/>
    <p:sldId id="346" r:id="rId11"/>
    <p:sldId id="320" r:id="rId12"/>
    <p:sldId id="347" r:id="rId13"/>
    <p:sldId id="264" r:id="rId14"/>
    <p:sldId id="295" r:id="rId15"/>
    <p:sldId id="322" r:id="rId16"/>
    <p:sldId id="340" r:id="rId17"/>
    <p:sldId id="343" r:id="rId18"/>
    <p:sldId id="348" r:id="rId19"/>
    <p:sldId id="349" r:id="rId20"/>
    <p:sldId id="350" r:id="rId21"/>
    <p:sldId id="323" r:id="rId22"/>
    <p:sldId id="324" r:id="rId23"/>
    <p:sldId id="270" r:id="rId24"/>
    <p:sldId id="271" r:id="rId25"/>
    <p:sldId id="272" r:id="rId26"/>
    <p:sldId id="344" r:id="rId27"/>
    <p:sldId id="334" r:id="rId28"/>
    <p:sldId id="304" r:id="rId29"/>
    <p:sldId id="335" r:id="rId30"/>
    <p:sldId id="332" r:id="rId31"/>
    <p:sldId id="336" r:id="rId32"/>
    <p:sldId id="27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54" autoAdjust="0"/>
    <p:restoredTop sz="99924" autoAdjust="0"/>
  </p:normalViewPr>
  <p:slideViewPr>
    <p:cSldViewPr snapToGrid="0" snapToObjects="1">
      <p:cViewPr varScale="1">
        <p:scale>
          <a:sx n="184" d="100"/>
          <a:sy n="184" d="100"/>
        </p:scale>
        <p:origin x="-112" y="-1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0000"/>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5/13/13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5/13/13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5/13/13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0149DF-FBFE-6D4D-BCE9-60899A93DE7D}" type="datetimeFigureOut">
              <a:rPr lang="en-US" smtClean="0"/>
              <a:pPr/>
              <a:t>5/13/13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0000"/>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0149DF-FBFE-6D4D-BCE9-60899A93DE7D}" type="datetimeFigureOut">
              <a:rPr lang="en-US" smtClean="0"/>
              <a:pPr/>
              <a:t>5/13/13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0149DF-FBFE-6D4D-BCE9-60899A93DE7D}" type="datetimeFigureOut">
              <a:rPr lang="en-US" smtClean="0"/>
              <a:pPr/>
              <a:t>5/13/13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0149DF-FBFE-6D4D-BCE9-60899A93DE7D}" type="datetimeFigureOut">
              <a:rPr lang="en-US" smtClean="0"/>
              <a:pPr/>
              <a:t>5/13/13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effectLst>
                  <a:outerShdw blurRad="50800" dist="50800" dir="2700000" algn="tl" rotWithShape="0">
                    <a:schemeClr val="tx1"/>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60149DF-FBFE-6D4D-BCE9-60899A93DE7D}" type="datetimeFigureOut">
              <a:rPr lang="en-US" smtClean="0"/>
              <a:pPr/>
              <a:t>5/13/13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149DF-FBFE-6D4D-BCE9-60899A93DE7D}" type="datetimeFigureOut">
              <a:rPr lang="en-US" smtClean="0"/>
              <a:pPr/>
              <a:t>5/13/13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7F6A4-7E4E-B54E-B404-20783B1D1949}" type="slidenum">
              <a:rPr lang="en-US" smtClean="0"/>
              <a:pPr/>
              <a:t>‹#›</a:t>
            </a:fld>
            <a:endParaRPr lang="en-US"/>
          </a:p>
        </p:txBody>
      </p:sp>
      <p:sp useBgFill="1">
        <p:nvSpPr>
          <p:cNvPr id="6" name="Rectangle 5"/>
          <p:cNvSpPr/>
          <p:nvPr userDrawn="1"/>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5/13/13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0149DF-FBFE-6D4D-BCE9-60899A93DE7D}" type="datetimeFigureOut">
              <a:rPr lang="en-US" smtClean="0"/>
              <a:pPr/>
              <a:t>5/13/13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7F6A4-7E4E-B54E-B404-20783B1D19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nner-iphone-skin.png"/>
          <p:cNvPicPr>
            <a:picLocks noChangeAspect="1"/>
          </p:cNvPicPr>
          <p:nvPr userDrawn="1"/>
        </p:nvPicPr>
        <p:blipFill>
          <a:blip r:embed="rId13"/>
          <a:stretch>
            <a:fillRect/>
          </a:stretch>
        </p:blipFill>
        <p:spPr>
          <a:xfrm>
            <a:off x="457200" y="274638"/>
            <a:ext cx="8229600" cy="1240155"/>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149DF-FBFE-6D4D-BCE9-60899A93DE7D}" type="datetimeFigureOut">
              <a:rPr lang="en-US" smtClean="0"/>
              <a:pPr/>
              <a:t>5/13/13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7F6A4-7E4E-B54E-B404-20783B1D1949}" type="slidenum">
              <a:rPr lang="en-US" smtClean="0"/>
              <a:pPr/>
              <a:t>‹#›</a:t>
            </a:fld>
            <a:endParaRPr lang="en-US"/>
          </a:p>
        </p:txBody>
      </p:sp>
      <p:sp>
        <p:nvSpPr>
          <p:cNvPr id="2" name="Title Placeholder 1"/>
          <p:cNvSpPr>
            <a:spLocks noGrp="1"/>
          </p:cNvSpPr>
          <p:nvPr>
            <p:ph type="title"/>
          </p:nvPr>
        </p:nvSpPr>
        <p:spPr>
          <a:xfrm>
            <a:off x="1893938" y="274638"/>
            <a:ext cx="6792862" cy="101350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cap="none">
          <a:solidFill>
            <a:srgbClr val="FFFFFF"/>
          </a:solidFill>
          <a:effectLst>
            <a:outerShdw blurRad="50800" dist="50800" dir="2700000" algn="tl" rotWithShape="0">
              <a:schemeClr val="tx1"/>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5"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hyperlink" Target="http://www.ChicagoDNN.org" TargetMode="External"/><Relationship Id="rId3" Type="http://schemas.openxmlformats.org/officeDocument/2006/relationships/hyperlink" Target="http://www.DotNetNuke.com" TargetMode="External"/><Relationship Id="rId4" Type="http://schemas.openxmlformats.org/officeDocument/2006/relationships/hyperlink" Target="mailto:Don@SprocketWebsites.com" TargetMode="External"/><Relationship Id="rId5" Type="http://schemas.openxmlformats.org/officeDocument/2006/relationships/image" Target="../media/image2.png"/><Relationship Id="rId6" Type="http://schemas.openxmlformats.org/officeDocument/2006/relationships/image" Target="../media/image24.gif"/><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http://www.ChicagoDNN.com" TargetMode="External"/><Relationship Id="rId4" Type="http://schemas.openxmlformats.org/officeDocument/2006/relationships/hyperlink" Target="http://www.DotNetNuke.com" TargetMode="External"/><Relationship Id="rId5" Type="http://schemas.openxmlformats.org/officeDocument/2006/relationships/hyperlink" Target="http://www.LinkedIn.com" TargetMode="External"/><Relationship Id="rId6" Type="http://schemas.openxmlformats.org/officeDocument/2006/relationships/hyperlink" Target="http://www.Facebook.com" TargetMode="External"/><Relationship Id="rId7" Type="http://schemas.openxmlformats.org/officeDocument/2006/relationships/hyperlink" Target="http://www.twitter.com/ChicagoDNN" TargetMode="External"/><Relationship Id="rId8" Type="http://schemas.openxmlformats.org/officeDocument/2006/relationships/hyperlink" Target="http://www.meetup.com/ChicagoDNN" TargetMode="External"/><Relationship Id="rId9" Type="http://schemas.openxmlformats.org/officeDocument/2006/relationships/hyperlink" Target="http://www.plus.google.com" TargetMode="External"/><Relationship Id="rId1" Type="http://schemas.openxmlformats.org/officeDocument/2006/relationships/slideLayout" Target="../slideLayouts/slideLayout2.xml"/><Relationship Id="rId2" Type="http://schemas.openxmlformats.org/officeDocument/2006/relationships/hyperlink" Target="http://www.ChicagoDN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Chicago Area DotNetNuke Users Group</a:t>
            </a:r>
            <a:endParaRPr lang="en-US" dirty="0"/>
          </a:p>
        </p:txBody>
      </p:sp>
      <p:sp>
        <p:nvSpPr>
          <p:cNvPr id="3" name="Subtitle 2"/>
          <p:cNvSpPr>
            <a:spLocks noGrp="1"/>
          </p:cNvSpPr>
          <p:nvPr>
            <p:ph type="subTitle" idx="1"/>
          </p:nvPr>
        </p:nvSpPr>
        <p:spPr>
          <a:xfrm>
            <a:off x="1441756" y="3886199"/>
            <a:ext cx="5904339" cy="2794612"/>
          </a:xfrm>
        </p:spPr>
        <p:txBody>
          <a:bodyPr wrap="square">
            <a:spAutoFit/>
          </a:bodyPr>
          <a:lstStyle/>
          <a:p>
            <a:pPr>
              <a:lnSpc>
                <a:spcPct val="120000"/>
              </a:lnSpc>
              <a:spcBef>
                <a:spcPts val="0"/>
              </a:spcBef>
              <a:spcAft>
                <a:spcPts val="600"/>
              </a:spcAft>
            </a:pPr>
            <a:r>
              <a:rPr lang="en-US" sz="1800" dirty="0" smtClean="0"/>
              <a:t>Thank you to our sponsors!</a:t>
            </a:r>
          </a:p>
          <a:p>
            <a:pPr>
              <a:lnSpc>
                <a:spcPct val="120000"/>
              </a:lnSpc>
              <a:spcBef>
                <a:spcPts val="0"/>
              </a:spcBef>
              <a:spcAft>
                <a:spcPts val="600"/>
              </a:spcAft>
            </a:pPr>
            <a:endParaRPr lang="en-US" sz="1800" dirty="0" smtClean="0"/>
          </a:p>
          <a:p>
            <a:pPr>
              <a:lnSpc>
                <a:spcPct val="120000"/>
              </a:lnSpc>
              <a:spcBef>
                <a:spcPts val="0"/>
              </a:spcBef>
              <a:spcAft>
                <a:spcPts val="600"/>
              </a:spcAft>
            </a:pPr>
            <a:endParaRPr lang="en-US" sz="1800" dirty="0" smtClean="0"/>
          </a:p>
          <a:p>
            <a:pPr marL="304800" indent="-304800">
              <a:lnSpc>
                <a:spcPct val="120000"/>
              </a:lnSpc>
              <a:spcBef>
                <a:spcPts val="0"/>
              </a:spcBef>
              <a:spcAft>
                <a:spcPts val="600"/>
              </a:spcAft>
            </a:pPr>
            <a:r>
              <a:rPr lang="en-US" sz="1800" dirty="0" smtClean="0"/>
              <a:t>For providing web hosting for the CADUG Website </a:t>
            </a:r>
            <a:r>
              <a:rPr lang="en-US" sz="1800" dirty="0"/>
              <a:t> </a:t>
            </a:r>
            <a:r>
              <a:rPr lang="en-US" sz="1800" dirty="0" smtClean="0"/>
              <a:t>                &amp; Pizza and Soda at our face-to-face meetings</a:t>
            </a:r>
          </a:p>
          <a:p>
            <a:pPr marL="304800" indent="-304800">
              <a:lnSpc>
                <a:spcPct val="120000"/>
              </a:lnSpc>
              <a:spcBef>
                <a:spcPts val="0"/>
              </a:spcBef>
              <a:spcAft>
                <a:spcPts val="600"/>
              </a:spcAft>
            </a:pPr>
            <a:r>
              <a:rPr lang="en-US" sz="1800" dirty="0" smtClean="0"/>
              <a:t>They are offering any CADUG member a 50% discount on their first month of </a:t>
            </a:r>
            <a:r>
              <a:rPr lang="en-US" sz="1800" smtClean="0"/>
              <a:t>a new subscription</a:t>
            </a:r>
            <a:endParaRPr lang="en-US" sz="1800" dirty="0" smtClean="0"/>
          </a:p>
        </p:txBody>
      </p:sp>
      <p:pic>
        <p:nvPicPr>
          <p:cNvPr id="4" name="Picture 3"/>
          <p:cNvPicPr>
            <a:picLocks noChangeAspect="1" noChangeArrowheads="1"/>
          </p:cNvPicPr>
          <p:nvPr/>
        </p:nvPicPr>
        <p:blipFill>
          <a:blip r:embed="rId2"/>
          <a:srcRect/>
          <a:stretch>
            <a:fillRect/>
          </a:stretch>
        </p:blipFill>
        <p:spPr bwMode="auto">
          <a:xfrm>
            <a:off x="2597064" y="4497733"/>
            <a:ext cx="3937000" cy="5461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DotNetNuke</a:t>
            </a:r>
            <a:r>
              <a:rPr lang="en-US" dirty="0"/>
              <a:t> in the News</a:t>
            </a:r>
          </a:p>
        </p:txBody>
      </p:sp>
      <p:sp>
        <p:nvSpPr>
          <p:cNvPr id="3" name="Content Placeholder 2"/>
          <p:cNvSpPr>
            <a:spLocks noGrp="1"/>
          </p:cNvSpPr>
          <p:nvPr>
            <p:ph idx="1"/>
          </p:nvPr>
        </p:nvSpPr>
        <p:spPr>
          <a:xfrm>
            <a:off x="457200" y="1600200"/>
            <a:ext cx="8229600" cy="4263128"/>
          </a:xfrm>
        </p:spPr>
        <p:txBody>
          <a:bodyPr>
            <a:normAutofit fontScale="62500" lnSpcReduction="20000"/>
          </a:bodyPr>
          <a:lstStyle/>
          <a:p>
            <a:r>
              <a:rPr lang="en-US" dirty="0"/>
              <a:t>DNN World Announcement - </a:t>
            </a:r>
            <a:r>
              <a:rPr lang="en-US" dirty="0" err="1"/>
              <a:t>Navin</a:t>
            </a:r>
            <a:r>
              <a:rPr lang="en-US" dirty="0"/>
              <a:t> </a:t>
            </a:r>
            <a:r>
              <a:rPr lang="en-US" dirty="0" err="1"/>
              <a:t>Nagiah</a:t>
            </a:r>
            <a:endParaRPr lang="en-US" dirty="0"/>
          </a:p>
          <a:p>
            <a:pPr lvl="1"/>
            <a:r>
              <a:rPr lang="en-US" dirty="0"/>
              <a:t>We are postponing our next DNN World event to 2014. We would never post-pone this event if it weren¹t for very good &amp; compelling reasons. So, why have we decided to post-pone the next DNN World event to 2014</a:t>
            </a:r>
            <a:r>
              <a:rPr lang="en-US" dirty="0" smtClean="0"/>
              <a:t>?</a:t>
            </a:r>
            <a:endParaRPr lang="en-US" dirty="0"/>
          </a:p>
          <a:p>
            <a:pPr lvl="1"/>
            <a:r>
              <a:rPr lang="en-US" dirty="0"/>
              <a:t>It is important and imperative for us, as a company, as a product, and as an ecosystem to both be prepared for, and be prepared to leverage these changes. We have 3 key strategic initiatives in progress to ensure we are prepared for the opportunities that these trends present us. You saw the first of these three initiatives come to fruition with the launch of our social product line. Before the end of the year, you will see at least 2, and perhaps 3 more such strategic initiatives come to fruition.</a:t>
            </a:r>
          </a:p>
          <a:p>
            <a:pPr lvl="1"/>
            <a:r>
              <a:rPr lang="en-US" dirty="0" smtClean="0"/>
              <a:t>Once </a:t>
            </a:r>
            <a:r>
              <a:rPr lang="en-US" dirty="0"/>
              <a:t>we complete our 3 key strategic initiatives, we believe we will be able to organize and host a much better event, a more relevant event, a more valuable event ­ an event that even as it is as celebratory as our last 2 events have been; is also simultaneously more forward-looking and purposeful. We promise you that while the delay is both unfortunate &amp; a tad painful, the wait will be more than well worth it</a:t>
            </a:r>
            <a:r>
              <a:rPr lang="en-US" dirty="0" smtClean="0"/>
              <a:t>.</a:t>
            </a:r>
            <a:endParaRPr lang="en-US" dirty="0"/>
          </a:p>
        </p:txBody>
      </p:sp>
    </p:spTree>
    <p:extLst>
      <p:ext uri="{BB962C8B-B14F-4D97-AF65-F5344CB8AC3E}">
        <p14:creationId xmlns:p14="http://schemas.microsoft.com/office/powerpoint/2010/main" val="24998275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DotNetNuke in the News</a:t>
            </a:r>
            <a:endParaRPr lang="en-US"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b="1" dirty="0"/>
              <a:t>Take Learning Beyond the Classroom with DNN </a:t>
            </a:r>
            <a:r>
              <a:rPr lang="en-US" b="1" dirty="0" smtClean="0"/>
              <a:t>Social</a:t>
            </a:r>
          </a:p>
          <a:p>
            <a:pPr lvl="1"/>
            <a:r>
              <a:rPr lang="en-US" dirty="0" smtClean="0"/>
              <a:t>Wednesday, May 15</a:t>
            </a:r>
            <a:r>
              <a:rPr lang="en-US" baseline="30000" dirty="0" smtClean="0"/>
              <a:t>th</a:t>
            </a:r>
            <a:r>
              <a:rPr lang="en-US" dirty="0" smtClean="0"/>
              <a:t>, 2013 9:00am – 10:00am PDT</a:t>
            </a:r>
          </a:p>
          <a:p>
            <a:pPr lvl="1"/>
            <a:r>
              <a:rPr lang="en-US" b="1" dirty="0" smtClean="0"/>
              <a:t>Presenter</a:t>
            </a:r>
            <a:r>
              <a:rPr lang="en-US" b="1" dirty="0"/>
              <a:t>:</a:t>
            </a:r>
            <a:endParaRPr lang="en-US" dirty="0"/>
          </a:p>
          <a:p>
            <a:pPr lvl="2"/>
            <a:r>
              <a:rPr lang="en-US" dirty="0"/>
              <a:t>Your </a:t>
            </a:r>
            <a:r>
              <a:rPr lang="en-US" dirty="0" smtClean="0"/>
              <a:t>Host: </a:t>
            </a:r>
            <a:r>
              <a:rPr lang="en-US" b="1" dirty="0" smtClean="0"/>
              <a:t>Clint Patterson</a:t>
            </a:r>
            <a:r>
              <a:rPr lang="en-US" dirty="0"/>
              <a:t> </a:t>
            </a:r>
            <a:r>
              <a:rPr lang="en-US" dirty="0" smtClean="0"/>
              <a:t>- Sales Engineer, Trainer, Product Evangelist - DotNetNuke Corporation</a:t>
            </a:r>
          </a:p>
          <a:p>
            <a:pPr lvl="1"/>
            <a:r>
              <a:rPr lang="en-US" b="1" dirty="0" smtClean="0"/>
              <a:t>Description:</a:t>
            </a:r>
          </a:p>
          <a:p>
            <a:pPr lvl="2"/>
            <a:r>
              <a:rPr lang="en-US" dirty="0"/>
              <a:t>DNN Social is a flexible solution that can be used in any number of online community scenarios. DNN Social can be used to manage online communities such as client/fan base communities, user-support networks, as well as online learning communities. Join us to see DNN Social being used in an online learning environment to engage with, motivate, and teach students in a unique and creative way. When teachers </a:t>
            </a:r>
            <a:r>
              <a:rPr lang="en-US" dirty="0" err="1"/>
              <a:t>gamify</a:t>
            </a:r>
            <a:r>
              <a:rPr lang="en-US" dirty="0"/>
              <a:t> their lesson plans learning becomes fun!</a:t>
            </a:r>
          </a:p>
          <a:p>
            <a:pPr lvl="2"/>
            <a:r>
              <a:rPr lang="en-US" dirty="0"/>
              <a:t>Using DNN Social in an online learning environment allows to students to create content and learn together through an engaging experience that goes beyond the walls of the school. Learning isn’t confined to the classroom and DNN Social helps your instructors to be more effective as teachers while also catering to the tech-savvy learning styles of today’s students.</a:t>
            </a:r>
          </a:p>
          <a:p>
            <a:pPr lvl="3"/>
            <a:r>
              <a:rPr lang="en-US" dirty="0"/>
              <a:t>Attend this webinar to learn the benefits of:</a:t>
            </a:r>
          </a:p>
          <a:p>
            <a:pPr lvl="3"/>
            <a:r>
              <a:rPr lang="en-US" dirty="0"/>
              <a:t>Making a learning experience social</a:t>
            </a:r>
          </a:p>
          <a:p>
            <a:pPr lvl="3"/>
            <a:r>
              <a:rPr lang="en-US" dirty="0" err="1"/>
              <a:t>Gamifying</a:t>
            </a:r>
            <a:r>
              <a:rPr lang="en-US" dirty="0"/>
              <a:t> your objectives to encourage user participation</a:t>
            </a:r>
          </a:p>
          <a:p>
            <a:pPr lvl="3"/>
            <a:r>
              <a:rPr lang="en-US" dirty="0"/>
              <a:t>The flexibility of DNN Social</a:t>
            </a:r>
          </a:p>
          <a:p>
            <a:pPr lvl="3"/>
            <a:r>
              <a:rPr lang="en-US" dirty="0"/>
              <a:t>And much more!</a:t>
            </a:r>
          </a:p>
        </p:txBody>
      </p:sp>
    </p:spTree>
    <p:extLst>
      <p:ext uri="{BB962C8B-B14F-4D97-AF65-F5344CB8AC3E}">
        <p14:creationId xmlns:p14="http://schemas.microsoft.com/office/powerpoint/2010/main" val="15557116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DotNetNuke in the News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b="1" dirty="0"/>
              <a:t>Tips From Forrester's Online Community Playbook with guest speaker</a:t>
            </a:r>
            <a:endParaRPr lang="en-US" b="1" dirty="0" smtClean="0"/>
          </a:p>
          <a:p>
            <a:pPr lvl="1"/>
            <a:r>
              <a:rPr lang="en-US" dirty="0" smtClean="0"/>
              <a:t>Wednesday, June 12</a:t>
            </a:r>
            <a:r>
              <a:rPr lang="en-US" baseline="30000" dirty="0" smtClean="0"/>
              <a:t>th</a:t>
            </a:r>
            <a:r>
              <a:rPr lang="en-US" dirty="0" smtClean="0"/>
              <a:t>, 2013 9:00am – 10:00am PDT</a:t>
            </a:r>
          </a:p>
          <a:p>
            <a:pPr lvl="1"/>
            <a:r>
              <a:rPr lang="en-US" b="1" dirty="0" smtClean="0"/>
              <a:t>Presenter</a:t>
            </a:r>
            <a:r>
              <a:rPr lang="en-US" b="1" dirty="0"/>
              <a:t>:</a:t>
            </a:r>
            <a:endParaRPr lang="en-US" dirty="0"/>
          </a:p>
          <a:p>
            <a:pPr lvl="2"/>
            <a:r>
              <a:rPr lang="en-US" dirty="0" smtClean="0"/>
              <a:t>Your Host: </a:t>
            </a:r>
            <a:r>
              <a:rPr lang="en-US" b="1" dirty="0" smtClean="0"/>
              <a:t>Kim </a:t>
            </a:r>
            <a:r>
              <a:rPr lang="en-US" b="1" dirty="0" err="1"/>
              <a:t>Celestre</a:t>
            </a:r>
            <a:r>
              <a:rPr lang="en-US" dirty="0"/>
              <a:t>, Senior Analyst, Forrester Research, Inc</a:t>
            </a:r>
            <a:r>
              <a:rPr lang="en-US" dirty="0" smtClean="0"/>
              <a:t>.</a:t>
            </a:r>
          </a:p>
          <a:p>
            <a:pPr lvl="1"/>
            <a:r>
              <a:rPr lang="en-US" b="1" dirty="0" smtClean="0"/>
              <a:t>Description:</a:t>
            </a:r>
          </a:p>
          <a:p>
            <a:pPr lvl="2"/>
            <a:r>
              <a:rPr lang="en-US" dirty="0"/>
              <a:t>Are you ready to transform your site into an energetic, interactive hub of information and collaboration? Join us as guest Kim </a:t>
            </a:r>
            <a:r>
              <a:rPr lang="en-US" dirty="0" err="1"/>
              <a:t>Celestre</a:t>
            </a:r>
            <a:r>
              <a:rPr lang="en-US" dirty="0"/>
              <a:t> of Forrester Research shares how to establish a healthy and active online B2B community that delivers value to prospects, customers, and employees.</a:t>
            </a:r>
          </a:p>
          <a:p>
            <a:pPr lvl="2"/>
            <a:r>
              <a:rPr lang="en-US" dirty="0"/>
              <a:t>Tips from the Playbook include how to:</a:t>
            </a:r>
          </a:p>
          <a:p>
            <a:pPr lvl="3"/>
            <a:r>
              <a:rPr lang="en-US" dirty="0"/>
              <a:t>Develop a comprehensive strategy</a:t>
            </a:r>
          </a:p>
          <a:p>
            <a:pPr lvl="3"/>
            <a:r>
              <a:rPr lang="en-US" dirty="0"/>
              <a:t>Organize internal resources to meet objective</a:t>
            </a:r>
          </a:p>
          <a:p>
            <a:pPr lvl="3"/>
            <a:r>
              <a:rPr lang="en-US" dirty="0"/>
              <a:t>Learn from the best practices of other companies</a:t>
            </a:r>
          </a:p>
          <a:p>
            <a:pPr lvl="3"/>
            <a:r>
              <a:rPr lang="en-US" dirty="0"/>
              <a:t>Set the appropriate metrics to measure and monitor ongoing community health</a:t>
            </a:r>
            <a:endParaRPr lang="en-US" dirty="0" smtClean="0"/>
          </a:p>
        </p:txBody>
      </p:sp>
    </p:spTree>
    <p:extLst>
      <p:ext uri="{BB962C8B-B14F-4D97-AF65-F5344CB8AC3E}">
        <p14:creationId xmlns:p14="http://schemas.microsoft.com/office/powerpoint/2010/main" val="38694404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Release Updates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Advice</a:t>
            </a:r>
            <a:endParaRPr lang="en-US" dirty="0"/>
          </a:p>
        </p:txBody>
      </p:sp>
      <p:sp>
        <p:nvSpPr>
          <p:cNvPr id="3" name="Content Placeholder 2"/>
          <p:cNvSpPr>
            <a:spLocks noGrp="1"/>
          </p:cNvSpPr>
          <p:nvPr>
            <p:ph idx="1"/>
          </p:nvPr>
        </p:nvSpPr>
        <p:spPr/>
        <p:txBody>
          <a:bodyPr anchor="ctr">
            <a:normAutofit/>
          </a:bodyPr>
          <a:lstStyle/>
          <a:p>
            <a:pPr marL="0" indent="0">
              <a:buNone/>
            </a:pPr>
            <a:r>
              <a:rPr lang="en-US" sz="2000" b="1" i="1" dirty="0" smtClean="0"/>
              <a:t>NOTE: </a:t>
            </a:r>
            <a:r>
              <a:rPr lang="en-US" sz="2000" i="1" dirty="0" smtClean="0"/>
              <a:t>As with any release, we recommend you perform a complete file and database backup before performing any upgrade on a production website and that you first conduct a trial upgrade on a staging version of the site. </a:t>
            </a:r>
          </a:p>
          <a:p>
            <a:pPr marL="0" indent="0">
              <a:buNone/>
            </a:pPr>
            <a:r>
              <a:rPr lang="en-US" sz="2000" i="1" dirty="0" smtClean="0"/>
              <a:t>Following these guidelines will ensure that you are able to recover should any unforeseen problems arise during the upgrade process.</a:t>
            </a:r>
            <a:endParaRPr lang="en-US" sz="2000" i="1" dirty="0" smtClean="0">
              <a:latin typeface="Bookman Old Style"/>
              <a:cs typeface="Bookman Old Style"/>
            </a:endParaRPr>
          </a:p>
        </p:txBody>
      </p:sp>
    </p:spTree>
    <p:extLst>
      <p:ext uri="{BB962C8B-B14F-4D97-AF65-F5344CB8AC3E}">
        <p14:creationId xmlns:p14="http://schemas.microsoft.com/office/powerpoint/2010/main" val="10314156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Updates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v07.00.05 Released</a:t>
            </a:r>
          </a:p>
          <a:p>
            <a:pPr marL="704850" lvl="1" indent="-304800">
              <a:spcBef>
                <a:spcPct val="0"/>
              </a:spcBef>
            </a:pPr>
            <a:r>
              <a:rPr lang="en-US" dirty="0" smtClean="0"/>
              <a:t>Prod: 04/03/13</a:t>
            </a:r>
          </a:p>
          <a:p>
            <a:pPr marL="1104900" lvl="2" indent="-304800">
              <a:spcBef>
                <a:spcPct val="0"/>
              </a:spcBef>
            </a:pPr>
            <a:r>
              <a:rPr lang="en-US" dirty="0" smtClean="0"/>
              <a:t>16 Major </a:t>
            </a:r>
            <a:r>
              <a:rPr lang="en-US" dirty="0"/>
              <a:t>Updates</a:t>
            </a:r>
          </a:p>
          <a:p>
            <a:pPr marL="1104900" lvl="2" indent="-304800">
              <a:spcBef>
                <a:spcPct val="0"/>
              </a:spcBef>
            </a:pPr>
            <a:r>
              <a:rPr lang="en-US" dirty="0" smtClean="0"/>
              <a:t>4 </a:t>
            </a:r>
            <a:r>
              <a:rPr lang="en-US" dirty="0"/>
              <a:t>Security Fixes</a:t>
            </a:r>
          </a:p>
          <a:p>
            <a:pPr marL="1104900" lvl="2" indent="-304800">
              <a:spcBef>
                <a:spcPct val="0"/>
              </a:spcBef>
            </a:pPr>
            <a:r>
              <a:rPr lang="en-US" dirty="0"/>
              <a:t>8</a:t>
            </a:r>
            <a:r>
              <a:rPr lang="en-US" dirty="0" smtClean="0"/>
              <a:t> </a:t>
            </a:r>
            <a:r>
              <a:rPr lang="en-US" dirty="0"/>
              <a:t>Modules update</a:t>
            </a:r>
          </a:p>
          <a:p>
            <a:pPr marL="1104900" lvl="2" indent="-304800">
              <a:spcBef>
                <a:spcPct val="0"/>
              </a:spcBef>
            </a:pPr>
            <a:r>
              <a:rPr lang="en-US" dirty="0"/>
              <a:t>0 Providers </a:t>
            </a:r>
            <a:r>
              <a:rPr lang="en-US" dirty="0" smtClean="0"/>
              <a:t>update</a:t>
            </a:r>
          </a:p>
          <a:p>
            <a:pPr marL="704850" lvl="1" indent="-304800">
              <a:spcBef>
                <a:spcPct val="0"/>
              </a:spcBef>
            </a:pP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44" y="3922028"/>
            <a:ext cx="4138530" cy="209634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0714" y1="32692" x2="40714" y2="32692"/>
                        <a14:foregroundMark x1="45000" y1="63462" x2="45000" y2="63462"/>
                        <a14:backgroundMark x1="47143" y1="49038" x2="47143" y2="49038"/>
                        <a14:backgroundMark x1="67857" y1="47115" x2="67857" y2="47115"/>
                      </a14:backgroundRemoval>
                    </a14:imgEffect>
                  </a14:imgLayer>
                </a14:imgProps>
              </a:ext>
            </a:extLst>
          </a:blip>
          <a:stretch>
            <a:fillRect/>
          </a:stretch>
        </p:blipFill>
        <p:spPr>
          <a:xfrm>
            <a:off x="4883456" y="1600200"/>
            <a:ext cx="1778000" cy="1320800"/>
          </a:xfrm>
          <a:prstGeom prst="rect">
            <a:avLst/>
          </a:prstGeom>
        </p:spPr>
      </p:pic>
    </p:spTree>
    <p:extLst>
      <p:ext uri="{BB962C8B-B14F-4D97-AF65-F5344CB8AC3E}">
        <p14:creationId xmlns:p14="http://schemas.microsoft.com/office/powerpoint/2010/main" val="8200201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200"/>
            <a:ext cx="8229600" cy="5257800"/>
          </a:xfrm>
        </p:spPr>
        <p:txBody>
          <a:bodyPr>
            <a:normAutofit fontScale="55000" lnSpcReduction="20000"/>
          </a:bodyPr>
          <a:lstStyle/>
          <a:p>
            <a:pPr marL="0" indent="0">
              <a:buNone/>
            </a:pPr>
            <a:r>
              <a:rPr lang="en-US" b="1" dirty="0" smtClean="0"/>
              <a:t>v07.00.05 Major Highlights</a:t>
            </a:r>
          </a:p>
          <a:p>
            <a:pPr lvl="1"/>
            <a:r>
              <a:rPr lang="en-US" dirty="0" smtClean="0"/>
              <a:t>Fixed </a:t>
            </a:r>
            <a:r>
              <a:rPr lang="en-US" dirty="0"/>
              <a:t>issue in the Client Resource Manager where data URL's were removed when running the composite files option</a:t>
            </a:r>
          </a:p>
          <a:p>
            <a:pPr lvl="1"/>
            <a:r>
              <a:rPr lang="en-US" dirty="0" smtClean="0"/>
              <a:t>Fixed </a:t>
            </a:r>
            <a:r>
              <a:rPr lang="en-US" dirty="0"/>
              <a:t>issue when switching language from the control panel</a:t>
            </a:r>
          </a:p>
          <a:p>
            <a:pPr lvl="1"/>
            <a:r>
              <a:rPr lang="en-US" dirty="0" smtClean="0"/>
              <a:t>Fixed </a:t>
            </a:r>
            <a:r>
              <a:rPr lang="en-US" dirty="0"/>
              <a:t>issue that stopped the </a:t>
            </a:r>
            <a:r>
              <a:rPr lang="en-US" dirty="0" err="1"/>
              <a:t>Telerik</a:t>
            </a:r>
            <a:r>
              <a:rPr lang="en-US" dirty="0"/>
              <a:t> </a:t>
            </a:r>
            <a:r>
              <a:rPr lang="en-US" dirty="0" err="1"/>
              <a:t>RadMenu</a:t>
            </a:r>
            <a:r>
              <a:rPr lang="en-US" dirty="0"/>
              <a:t> and </a:t>
            </a:r>
            <a:r>
              <a:rPr lang="en-US" dirty="0" err="1"/>
              <a:t>RadTabstring</a:t>
            </a:r>
            <a:r>
              <a:rPr lang="en-US" dirty="0"/>
              <a:t> from rendering correctly when an HTML module is added to the same page</a:t>
            </a:r>
          </a:p>
          <a:p>
            <a:pPr lvl="1"/>
            <a:r>
              <a:rPr lang="en-US" dirty="0" smtClean="0"/>
              <a:t>Fixed </a:t>
            </a:r>
            <a:r>
              <a:rPr lang="en-US" dirty="0"/>
              <a:t>issue that stopped users from changing login settings</a:t>
            </a:r>
          </a:p>
          <a:p>
            <a:pPr lvl="1"/>
            <a:r>
              <a:rPr lang="en-US" dirty="0" smtClean="0"/>
              <a:t>Fixed </a:t>
            </a:r>
            <a:r>
              <a:rPr lang="en-US" dirty="0"/>
              <a:t>issue that stopped users from changing the settings in the event viewer.</a:t>
            </a:r>
          </a:p>
          <a:p>
            <a:pPr lvl="1"/>
            <a:r>
              <a:rPr lang="en-US" dirty="0" smtClean="0"/>
              <a:t>Fixed </a:t>
            </a:r>
            <a:r>
              <a:rPr lang="en-US" dirty="0"/>
              <a:t>post back issue when copying a page using the control panel</a:t>
            </a:r>
          </a:p>
          <a:p>
            <a:pPr lvl="1"/>
            <a:r>
              <a:rPr lang="en-US" dirty="0" smtClean="0"/>
              <a:t>Implemented </a:t>
            </a:r>
            <a:r>
              <a:rPr lang="en-US" dirty="0"/>
              <a:t>module icon override when updating to a new version of the product</a:t>
            </a:r>
          </a:p>
          <a:p>
            <a:pPr lvl="1"/>
            <a:r>
              <a:rPr lang="en-US" dirty="0" smtClean="0"/>
              <a:t>Fixed </a:t>
            </a:r>
            <a:r>
              <a:rPr lang="en-US" dirty="0"/>
              <a:t>image upload control rendering issue when using IE or Firefox</a:t>
            </a:r>
          </a:p>
          <a:p>
            <a:pPr lvl="1"/>
            <a:r>
              <a:rPr lang="en-US" dirty="0" smtClean="0"/>
              <a:t>Fixed </a:t>
            </a:r>
            <a:r>
              <a:rPr lang="en-US" dirty="0"/>
              <a:t>issue that makes the dashboard fail when running SQL Azure</a:t>
            </a:r>
          </a:p>
          <a:p>
            <a:pPr lvl="1"/>
            <a:r>
              <a:rPr lang="en-US" dirty="0" smtClean="0"/>
              <a:t>Fixed </a:t>
            </a:r>
            <a:r>
              <a:rPr lang="en-US" dirty="0"/>
              <a:t>export as XML in Dashboard feature when running on SQL Azure</a:t>
            </a:r>
          </a:p>
          <a:p>
            <a:pPr lvl="1"/>
            <a:r>
              <a:rPr lang="en-US" dirty="0" smtClean="0"/>
              <a:t>Fixed </a:t>
            </a:r>
            <a:r>
              <a:rPr lang="en-US" dirty="0"/>
              <a:t>upgrade issue when hosting a site in SQL Azure</a:t>
            </a:r>
          </a:p>
          <a:p>
            <a:pPr lvl="1"/>
            <a:r>
              <a:rPr lang="en-US" dirty="0" smtClean="0"/>
              <a:t>Fixed </a:t>
            </a:r>
            <a:r>
              <a:rPr lang="en-US" dirty="0"/>
              <a:t>password validation issue when adding a new user</a:t>
            </a:r>
          </a:p>
          <a:p>
            <a:pPr lvl="1"/>
            <a:r>
              <a:rPr lang="en-US" dirty="0" smtClean="0"/>
              <a:t>Added </a:t>
            </a:r>
            <a:r>
              <a:rPr lang="en-US" dirty="0"/>
              <a:t>auto complete when searching for devices to the Device Preview Management module</a:t>
            </a:r>
          </a:p>
          <a:p>
            <a:pPr lvl="1"/>
            <a:r>
              <a:rPr lang="en-US" dirty="0" smtClean="0"/>
              <a:t>Fix </a:t>
            </a:r>
            <a:r>
              <a:rPr lang="en-US" dirty="0"/>
              <a:t>issue when the user is upgrading DNN and recycles the app pool before calling the upgrade page</a:t>
            </a:r>
          </a:p>
          <a:p>
            <a:pPr lvl="1"/>
            <a:r>
              <a:rPr lang="en-US" dirty="0" smtClean="0"/>
              <a:t>Fixed </a:t>
            </a:r>
            <a:r>
              <a:rPr lang="en-US" dirty="0"/>
              <a:t>support pop ups feature when creating a new module from a manifest file</a:t>
            </a:r>
          </a:p>
          <a:p>
            <a:pPr lvl="1"/>
            <a:r>
              <a:rPr lang="en-US" dirty="0" smtClean="0"/>
              <a:t>Fixed </a:t>
            </a:r>
            <a:r>
              <a:rPr lang="en-US" dirty="0"/>
              <a:t>the To and From logic in the messaging module</a:t>
            </a:r>
          </a:p>
        </p:txBody>
      </p:sp>
    </p:spTree>
    <p:extLst>
      <p:ext uri="{BB962C8B-B14F-4D97-AF65-F5344CB8AC3E}">
        <p14:creationId xmlns:p14="http://schemas.microsoft.com/office/powerpoint/2010/main" val="42536012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Fixes</a:t>
            </a:r>
            <a:endParaRPr lang="en-US" dirty="0"/>
          </a:p>
        </p:txBody>
      </p:sp>
      <p:sp>
        <p:nvSpPr>
          <p:cNvPr id="3" name="Content Placeholder 2"/>
          <p:cNvSpPr>
            <a:spLocks noGrp="1"/>
          </p:cNvSpPr>
          <p:nvPr>
            <p:ph idx="1"/>
          </p:nvPr>
        </p:nvSpPr>
        <p:spPr>
          <a:xfrm>
            <a:off x="457200" y="1600200"/>
            <a:ext cx="8229600" cy="5257800"/>
          </a:xfrm>
        </p:spPr>
        <p:txBody>
          <a:bodyPr>
            <a:normAutofit fontScale="62500" lnSpcReduction="20000"/>
          </a:bodyPr>
          <a:lstStyle/>
          <a:p>
            <a:r>
              <a:rPr lang="en-US" b="1" dirty="0"/>
              <a:t>Security Fixes</a:t>
            </a:r>
          </a:p>
          <a:p>
            <a:pPr lvl="1"/>
            <a:r>
              <a:rPr lang="en-US" dirty="0" smtClean="0"/>
              <a:t>Fixed </a:t>
            </a:r>
            <a:r>
              <a:rPr lang="en-US" dirty="0"/>
              <a:t>permissions issue when uploading files through Service Framework requests</a:t>
            </a:r>
          </a:p>
          <a:p>
            <a:pPr lvl="1"/>
            <a:r>
              <a:rPr lang="en-US" dirty="0" smtClean="0"/>
              <a:t>Fixed </a:t>
            </a:r>
            <a:r>
              <a:rPr lang="en-US" dirty="0"/>
              <a:t>potential </a:t>
            </a:r>
            <a:r>
              <a:rPr lang="en-US" dirty="0" err="1"/>
              <a:t>javascript</a:t>
            </a:r>
            <a:r>
              <a:rPr lang="en-US" dirty="0"/>
              <a:t> injections on sites running multiple languages</a:t>
            </a:r>
          </a:p>
          <a:p>
            <a:pPr lvl="1"/>
            <a:r>
              <a:rPr lang="en-US" dirty="0" smtClean="0"/>
              <a:t>Fixed </a:t>
            </a:r>
            <a:r>
              <a:rPr lang="en-US" dirty="0"/>
              <a:t>potential </a:t>
            </a:r>
            <a:r>
              <a:rPr lang="en-US" dirty="0" err="1"/>
              <a:t>javascript</a:t>
            </a:r>
            <a:r>
              <a:rPr lang="en-US" dirty="0"/>
              <a:t> injections on modules that implement pop ups for edits</a:t>
            </a:r>
          </a:p>
          <a:p>
            <a:pPr lvl="1"/>
            <a:r>
              <a:rPr lang="en-US" dirty="0" smtClean="0"/>
              <a:t>Implemented </a:t>
            </a:r>
            <a:r>
              <a:rPr lang="en-US" dirty="0"/>
              <a:t>filters in the rich text editor to avoid the possibility of cross-site scripting issues</a:t>
            </a:r>
            <a:endParaRPr lang="en-US" dirty="0" smtClean="0"/>
          </a:p>
          <a:p>
            <a:r>
              <a:rPr lang="en-US" b="1" dirty="0" smtClean="0"/>
              <a:t>Modules</a:t>
            </a:r>
          </a:p>
          <a:p>
            <a:pPr lvl="1"/>
            <a:r>
              <a:rPr lang="en-US" dirty="0" smtClean="0"/>
              <a:t>Log </a:t>
            </a:r>
            <a:r>
              <a:rPr lang="en-US" dirty="0"/>
              <a:t>Viewer Module</a:t>
            </a:r>
          </a:p>
          <a:p>
            <a:pPr lvl="1"/>
            <a:r>
              <a:rPr lang="en-US" dirty="0" smtClean="0"/>
              <a:t>Pages </a:t>
            </a:r>
            <a:r>
              <a:rPr lang="en-US" dirty="0"/>
              <a:t>Module</a:t>
            </a:r>
          </a:p>
          <a:p>
            <a:pPr lvl="1"/>
            <a:r>
              <a:rPr lang="en-US" dirty="0"/>
              <a:t>T</a:t>
            </a:r>
            <a:r>
              <a:rPr lang="en-US" dirty="0" smtClean="0"/>
              <a:t>axonomy </a:t>
            </a:r>
            <a:r>
              <a:rPr lang="en-US" dirty="0"/>
              <a:t>Module</a:t>
            </a:r>
          </a:p>
          <a:p>
            <a:pPr lvl="1"/>
            <a:r>
              <a:rPr lang="en-US" dirty="0" smtClean="0"/>
              <a:t>Dashboard </a:t>
            </a:r>
            <a:r>
              <a:rPr lang="en-US" dirty="0"/>
              <a:t>Module</a:t>
            </a:r>
          </a:p>
          <a:p>
            <a:pPr lvl="1"/>
            <a:r>
              <a:rPr lang="en-US" dirty="0" smtClean="0"/>
              <a:t>HTML </a:t>
            </a:r>
            <a:r>
              <a:rPr lang="en-US" dirty="0"/>
              <a:t>Module</a:t>
            </a:r>
          </a:p>
          <a:p>
            <a:pPr lvl="1"/>
            <a:r>
              <a:rPr lang="en-US" dirty="0"/>
              <a:t>M</a:t>
            </a:r>
            <a:r>
              <a:rPr lang="en-US" dirty="0" smtClean="0"/>
              <a:t>ember </a:t>
            </a:r>
            <a:r>
              <a:rPr lang="en-US" dirty="0"/>
              <a:t>Directory Module</a:t>
            </a:r>
          </a:p>
          <a:p>
            <a:pPr lvl="1"/>
            <a:r>
              <a:rPr lang="en-US" dirty="0" smtClean="0"/>
              <a:t>Messaging </a:t>
            </a:r>
            <a:r>
              <a:rPr lang="en-US" dirty="0"/>
              <a:t>Module</a:t>
            </a:r>
          </a:p>
          <a:p>
            <a:pPr lvl="1"/>
            <a:r>
              <a:rPr lang="en-US" dirty="0" smtClean="0"/>
              <a:t>Site </a:t>
            </a:r>
            <a:r>
              <a:rPr lang="en-US" dirty="0"/>
              <a:t>Groups </a:t>
            </a:r>
            <a:r>
              <a:rPr lang="en-US" dirty="0" smtClean="0"/>
              <a:t>Module</a:t>
            </a:r>
          </a:p>
          <a:p>
            <a:r>
              <a:rPr lang="en-US" b="1" dirty="0" smtClean="0"/>
              <a:t>Providers</a:t>
            </a:r>
          </a:p>
          <a:p>
            <a:pPr lvl="1"/>
            <a:r>
              <a:rPr lang="en-US" dirty="0" smtClean="0"/>
              <a:t>None</a:t>
            </a:r>
            <a:endParaRPr lang="en-US" dirty="0"/>
          </a:p>
        </p:txBody>
      </p:sp>
    </p:spTree>
    <p:extLst>
      <p:ext uri="{BB962C8B-B14F-4D97-AF65-F5344CB8AC3E}">
        <p14:creationId xmlns:p14="http://schemas.microsoft.com/office/powerpoint/2010/main" val="290829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Updates</a:t>
            </a:r>
            <a:endParaRPr lang="en-US" dirty="0"/>
          </a:p>
        </p:txBody>
      </p:sp>
      <p:sp>
        <p:nvSpPr>
          <p:cNvPr id="4" name="Content Placeholder 3"/>
          <p:cNvSpPr>
            <a:spLocks noGrp="1"/>
          </p:cNvSpPr>
          <p:nvPr>
            <p:ph sz="half" idx="1"/>
          </p:nvPr>
        </p:nvSpPr>
        <p:spPr/>
        <p:txBody>
          <a:bodyPr/>
          <a:lstStyle/>
          <a:p>
            <a:pPr marL="304800" indent="-304800">
              <a:spcBef>
                <a:spcPct val="0"/>
              </a:spcBef>
            </a:pPr>
            <a:r>
              <a:rPr lang="en-US" dirty="0" smtClean="0"/>
              <a:t>v07.00.06 Released</a:t>
            </a:r>
          </a:p>
          <a:p>
            <a:pPr marL="704850" lvl="1" indent="-304800">
              <a:spcBef>
                <a:spcPct val="0"/>
              </a:spcBef>
            </a:pPr>
            <a:r>
              <a:rPr lang="en-US" dirty="0" smtClean="0"/>
              <a:t>Prod: 04/03/13</a:t>
            </a:r>
          </a:p>
          <a:p>
            <a:pPr marL="1104900" lvl="2" indent="-304800">
              <a:spcBef>
                <a:spcPct val="0"/>
              </a:spcBef>
            </a:pPr>
            <a:r>
              <a:rPr lang="en-US" dirty="0" smtClean="0"/>
              <a:t>24 Major </a:t>
            </a:r>
            <a:r>
              <a:rPr lang="en-US" dirty="0"/>
              <a:t>Updates</a:t>
            </a:r>
          </a:p>
          <a:p>
            <a:pPr marL="1104900" lvl="2" indent="-304800">
              <a:spcBef>
                <a:spcPct val="0"/>
              </a:spcBef>
            </a:pPr>
            <a:r>
              <a:rPr lang="en-US" dirty="0"/>
              <a:t>0</a:t>
            </a:r>
            <a:r>
              <a:rPr lang="en-US" dirty="0" smtClean="0"/>
              <a:t> </a:t>
            </a:r>
            <a:r>
              <a:rPr lang="en-US" dirty="0"/>
              <a:t>Security Fixes</a:t>
            </a:r>
          </a:p>
          <a:p>
            <a:pPr marL="1104900" lvl="2" indent="-304800">
              <a:spcBef>
                <a:spcPct val="0"/>
              </a:spcBef>
            </a:pPr>
            <a:r>
              <a:rPr lang="en-US" dirty="0"/>
              <a:t>5</a:t>
            </a:r>
            <a:r>
              <a:rPr lang="en-US" dirty="0" smtClean="0"/>
              <a:t> </a:t>
            </a:r>
            <a:r>
              <a:rPr lang="en-US" dirty="0"/>
              <a:t>Modules update</a:t>
            </a:r>
          </a:p>
          <a:p>
            <a:pPr marL="1104900" lvl="2" indent="-304800">
              <a:spcBef>
                <a:spcPct val="0"/>
              </a:spcBef>
            </a:pPr>
            <a:r>
              <a:rPr lang="en-US" dirty="0"/>
              <a:t>0 Providers </a:t>
            </a:r>
            <a:r>
              <a:rPr lang="en-US" dirty="0" smtClean="0"/>
              <a:t>update</a:t>
            </a:r>
          </a:p>
          <a:p>
            <a:pPr marL="704850" lvl="1" indent="-304800">
              <a:spcBef>
                <a:spcPct val="0"/>
              </a:spcBef>
            </a:pP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73" y="3922028"/>
            <a:ext cx="4131472" cy="209634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0714" y1="32692" x2="40714" y2="32692"/>
                        <a14:foregroundMark x1="45000" y1="63462" x2="45000" y2="63462"/>
                        <a14:backgroundMark x1="47143" y1="49038" x2="47143" y2="49038"/>
                        <a14:backgroundMark x1="67857" y1="47115" x2="67857" y2="47115"/>
                      </a14:backgroundRemoval>
                    </a14:imgEffect>
                  </a14:imgLayer>
                </a14:imgProps>
              </a:ext>
            </a:extLst>
          </a:blip>
          <a:stretch>
            <a:fillRect/>
          </a:stretch>
        </p:blipFill>
        <p:spPr>
          <a:xfrm>
            <a:off x="4883456" y="1600200"/>
            <a:ext cx="1778000" cy="1320800"/>
          </a:xfrm>
          <a:prstGeom prst="rect">
            <a:avLst/>
          </a:prstGeom>
        </p:spPr>
      </p:pic>
    </p:spTree>
    <p:extLst>
      <p:ext uri="{BB962C8B-B14F-4D97-AF65-F5344CB8AC3E}">
        <p14:creationId xmlns:p14="http://schemas.microsoft.com/office/powerpoint/2010/main" val="7040231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Highlights</a:t>
            </a:r>
            <a:endParaRPr lang="en-US" dirty="0"/>
          </a:p>
        </p:txBody>
      </p:sp>
      <p:sp>
        <p:nvSpPr>
          <p:cNvPr id="6" name="Content Placeholder 5"/>
          <p:cNvSpPr>
            <a:spLocks noGrp="1"/>
          </p:cNvSpPr>
          <p:nvPr>
            <p:ph idx="1"/>
          </p:nvPr>
        </p:nvSpPr>
        <p:spPr>
          <a:xfrm>
            <a:off x="457200" y="1600200"/>
            <a:ext cx="8229600" cy="5257800"/>
          </a:xfrm>
        </p:spPr>
        <p:txBody>
          <a:bodyPr>
            <a:normAutofit fontScale="40000" lnSpcReduction="20000"/>
          </a:bodyPr>
          <a:lstStyle/>
          <a:p>
            <a:pPr marL="0" indent="0">
              <a:buNone/>
            </a:pPr>
            <a:r>
              <a:rPr lang="en-US" b="1" dirty="0" smtClean="0"/>
              <a:t>v07.00.06 Major Highlights</a:t>
            </a:r>
          </a:p>
          <a:p>
            <a:pPr lvl="1"/>
            <a:r>
              <a:rPr lang="en-US" dirty="0" smtClean="0"/>
              <a:t>Fixed </a:t>
            </a:r>
            <a:r>
              <a:rPr lang="en-US" dirty="0"/>
              <a:t>issue that caused broken links when changing the name of a page</a:t>
            </a:r>
          </a:p>
          <a:p>
            <a:pPr lvl="1"/>
            <a:r>
              <a:rPr lang="en-US" dirty="0" smtClean="0"/>
              <a:t>Added </a:t>
            </a:r>
            <a:r>
              <a:rPr lang="en-US" dirty="0"/>
              <a:t>search capabilities in the page management section</a:t>
            </a:r>
          </a:p>
          <a:p>
            <a:pPr lvl="1"/>
            <a:r>
              <a:rPr lang="en-US" dirty="0" smtClean="0"/>
              <a:t>Added </a:t>
            </a:r>
            <a:r>
              <a:rPr lang="en-US" dirty="0"/>
              <a:t>new </a:t>
            </a:r>
            <a:r>
              <a:rPr lang="en-US" dirty="0" smtClean="0"/>
              <a:t>functionality </a:t>
            </a:r>
            <a:r>
              <a:rPr lang="en-US" dirty="0"/>
              <a:t>to the Member Directory so that users can choose between the different search options</a:t>
            </a:r>
          </a:p>
          <a:p>
            <a:pPr lvl="1"/>
            <a:r>
              <a:rPr lang="en-US" dirty="0" smtClean="0"/>
              <a:t>When </a:t>
            </a:r>
            <a:r>
              <a:rPr lang="en-US" dirty="0"/>
              <a:t>creating a social group the newly created role group is now set as the default group</a:t>
            </a:r>
          </a:p>
          <a:p>
            <a:pPr lvl="1"/>
            <a:r>
              <a:rPr lang="en-US" dirty="0" smtClean="0"/>
              <a:t>Implemented </a:t>
            </a:r>
            <a:r>
              <a:rPr lang="en-US" dirty="0"/>
              <a:t>new functionality to allow users to hid the login button in the default skin</a:t>
            </a:r>
          </a:p>
          <a:p>
            <a:pPr lvl="1"/>
            <a:r>
              <a:rPr lang="en-US" dirty="0" smtClean="0"/>
              <a:t>Removed </a:t>
            </a:r>
            <a:r>
              <a:rPr lang="en-US" dirty="0"/>
              <a:t>the module and skin templates from the Starter Kit package</a:t>
            </a:r>
          </a:p>
          <a:p>
            <a:pPr lvl="1"/>
            <a:r>
              <a:rPr lang="en-US" dirty="0" smtClean="0"/>
              <a:t>Fixed </a:t>
            </a:r>
            <a:r>
              <a:rPr lang="en-US" dirty="0"/>
              <a:t>issue that shows an error when registration is set to unique display name</a:t>
            </a:r>
          </a:p>
          <a:p>
            <a:pPr lvl="1"/>
            <a:r>
              <a:rPr lang="en-US" dirty="0" smtClean="0"/>
              <a:t>Fixed </a:t>
            </a:r>
            <a:r>
              <a:rPr lang="en-US" dirty="0"/>
              <a:t>issue that made child site files not to show when managing sites</a:t>
            </a:r>
          </a:p>
          <a:p>
            <a:pPr lvl="1"/>
            <a:r>
              <a:rPr lang="en-US" dirty="0" smtClean="0"/>
              <a:t>Fixed </a:t>
            </a:r>
            <a:r>
              <a:rPr lang="en-US" dirty="0"/>
              <a:t>UX issue when changing the file size in the configuration management section</a:t>
            </a:r>
          </a:p>
          <a:p>
            <a:pPr lvl="1"/>
            <a:r>
              <a:rPr lang="en-US" dirty="0" smtClean="0"/>
              <a:t>Fixed </a:t>
            </a:r>
            <a:r>
              <a:rPr lang="en-US" dirty="0"/>
              <a:t>issue in the Journal module where followers could see posts that are meant for friends only</a:t>
            </a:r>
          </a:p>
          <a:p>
            <a:pPr lvl="1"/>
            <a:r>
              <a:rPr lang="en-US" dirty="0" smtClean="0"/>
              <a:t>Fixed </a:t>
            </a:r>
            <a:r>
              <a:rPr lang="en-US" dirty="0"/>
              <a:t>paging conflict between roles and users in the users' accounts screen</a:t>
            </a:r>
          </a:p>
          <a:p>
            <a:pPr lvl="1"/>
            <a:r>
              <a:rPr lang="en-US" dirty="0" smtClean="0"/>
              <a:t>Added </a:t>
            </a:r>
            <a:r>
              <a:rPr lang="en-US" dirty="0"/>
              <a:t>new functionality that allows users to see all the social groups they belong to</a:t>
            </a:r>
          </a:p>
          <a:p>
            <a:pPr lvl="1"/>
            <a:r>
              <a:rPr lang="en-US" dirty="0" smtClean="0"/>
              <a:t>Fixed </a:t>
            </a:r>
            <a:r>
              <a:rPr lang="en-US" dirty="0"/>
              <a:t>issue where separating a site from a group would not copy all the users</a:t>
            </a:r>
          </a:p>
          <a:p>
            <a:pPr lvl="1"/>
            <a:r>
              <a:rPr lang="en-US" dirty="0" smtClean="0"/>
              <a:t>Fixed </a:t>
            </a:r>
            <a:r>
              <a:rPr lang="en-US" dirty="0"/>
              <a:t>issue when creating a page from a template when the template has modules that are set to display on all pages</a:t>
            </a:r>
          </a:p>
          <a:p>
            <a:pPr lvl="1"/>
            <a:r>
              <a:rPr lang="en-US" dirty="0" smtClean="0"/>
              <a:t>Removed </a:t>
            </a:r>
            <a:r>
              <a:rPr lang="en-US" dirty="0"/>
              <a:t>the "-" from the invalid character list for page names</a:t>
            </a:r>
          </a:p>
          <a:p>
            <a:pPr lvl="1"/>
            <a:r>
              <a:rPr lang="en-US" dirty="0" smtClean="0"/>
              <a:t>Fixed </a:t>
            </a:r>
            <a:r>
              <a:rPr lang="en-US" dirty="0"/>
              <a:t>the styling in the date time picker to display the time</a:t>
            </a:r>
          </a:p>
          <a:p>
            <a:pPr lvl="1"/>
            <a:r>
              <a:rPr lang="en-US" dirty="0" smtClean="0"/>
              <a:t>Fixed </a:t>
            </a:r>
            <a:r>
              <a:rPr lang="en-US" dirty="0"/>
              <a:t>issue that shown the tokens when searching for pages</a:t>
            </a:r>
          </a:p>
          <a:p>
            <a:pPr lvl="1"/>
            <a:r>
              <a:rPr lang="en-US" dirty="0" smtClean="0"/>
              <a:t>Fixed </a:t>
            </a:r>
            <a:r>
              <a:rPr lang="en-US" dirty="0"/>
              <a:t>issue that made the site redirection management screen to not work correctly when pop ups are disabled</a:t>
            </a:r>
          </a:p>
          <a:p>
            <a:pPr lvl="1"/>
            <a:r>
              <a:rPr lang="en-US" dirty="0" smtClean="0"/>
              <a:t>Fixed </a:t>
            </a:r>
            <a:r>
              <a:rPr lang="en-US" dirty="0"/>
              <a:t>issue where exported templates point to the incorrect site settings</a:t>
            </a:r>
          </a:p>
          <a:p>
            <a:pPr lvl="1"/>
            <a:r>
              <a:rPr lang="en-US" dirty="0" smtClean="0"/>
              <a:t>Fixed </a:t>
            </a:r>
            <a:r>
              <a:rPr lang="en-US" dirty="0"/>
              <a:t>issue that caused Social Group Roles to be limited to the Global Role group</a:t>
            </a:r>
          </a:p>
          <a:p>
            <a:pPr lvl="1"/>
            <a:r>
              <a:rPr lang="en-US" dirty="0" smtClean="0"/>
              <a:t>Fixed </a:t>
            </a:r>
            <a:r>
              <a:rPr lang="en-US" dirty="0"/>
              <a:t>issue when page names include a ":" colon</a:t>
            </a:r>
          </a:p>
          <a:p>
            <a:pPr lvl="1"/>
            <a:r>
              <a:rPr lang="en-US" dirty="0" smtClean="0"/>
              <a:t>Fixed </a:t>
            </a:r>
            <a:r>
              <a:rPr lang="en-US" dirty="0"/>
              <a:t>issue where scheduler runs overlap when retry is set to a short interval</a:t>
            </a:r>
          </a:p>
          <a:p>
            <a:pPr lvl="1"/>
            <a:r>
              <a:rPr lang="en-US" dirty="0" smtClean="0"/>
              <a:t>Fixed </a:t>
            </a:r>
            <a:r>
              <a:rPr lang="en-US" dirty="0"/>
              <a:t>issue with modules that are expected to display in all pages and Content Localization is enabled.</a:t>
            </a:r>
          </a:p>
          <a:p>
            <a:pPr lvl="1"/>
            <a:r>
              <a:rPr lang="en-US" dirty="0" smtClean="0"/>
              <a:t>Implemented </a:t>
            </a:r>
            <a:r>
              <a:rPr lang="en-US" dirty="0"/>
              <a:t>auto-refresh functionality in the message center so that users can see updates in real time without refreshing the page</a:t>
            </a:r>
          </a:p>
        </p:txBody>
      </p:sp>
    </p:spTree>
    <p:extLst>
      <p:ext uri="{BB962C8B-B14F-4D97-AF65-F5344CB8AC3E}">
        <p14:creationId xmlns:p14="http://schemas.microsoft.com/office/powerpoint/2010/main" val="31645401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nuke stuff</a:t>
            </a:r>
            <a:endParaRPr lang="en-US" dirty="0"/>
          </a:p>
        </p:txBody>
      </p:sp>
      <p:sp>
        <p:nvSpPr>
          <p:cNvPr id="5" name="Text Placeholder 4"/>
          <p:cNvSpPr>
            <a:spLocks noGrp="1"/>
          </p:cNvSpPr>
          <p:nvPr>
            <p:ph type="body" idx="1"/>
          </p:nvPr>
        </p:nvSpPr>
        <p:spPr/>
        <p:txBody>
          <a:bodyPr/>
          <a:lstStyle/>
          <a:p>
            <a:pPr algn="r"/>
            <a:r>
              <a:rPr lang="en-US" i="1" dirty="0" smtClean="0"/>
              <a:t>What’s happening in the world of DotNetNuke</a:t>
            </a:r>
          </a:p>
          <a:p>
            <a:endParaRPr lang="en-US" dirty="0" smtClean="0"/>
          </a:p>
          <a:p>
            <a:endParaRPr lang="en-US" dirty="0" smtClean="0"/>
          </a:p>
          <a:p>
            <a:r>
              <a:rPr lang="en-US" dirty="0" smtClean="0"/>
              <a:t>May 13</a:t>
            </a:r>
            <a:r>
              <a:rPr lang="en-US" baseline="30000" dirty="0" smtClean="0"/>
              <a:t>th</a:t>
            </a:r>
            <a:r>
              <a:rPr lang="en-US" dirty="0" smtClean="0"/>
              <a:t>,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Fixes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b="1" dirty="0"/>
              <a:t>Security Fixes</a:t>
            </a:r>
          </a:p>
          <a:p>
            <a:pPr lvl="1"/>
            <a:r>
              <a:rPr lang="en-US" dirty="0" smtClean="0"/>
              <a:t>None</a:t>
            </a:r>
          </a:p>
          <a:p>
            <a:r>
              <a:rPr lang="en-US" b="1" dirty="0" smtClean="0"/>
              <a:t>Modules</a:t>
            </a:r>
          </a:p>
          <a:p>
            <a:pPr lvl="1"/>
            <a:r>
              <a:rPr lang="en-US" dirty="0" smtClean="0"/>
              <a:t>Device </a:t>
            </a:r>
            <a:r>
              <a:rPr lang="en-US" dirty="0"/>
              <a:t>Preview Management Module</a:t>
            </a:r>
          </a:p>
          <a:p>
            <a:pPr lvl="1"/>
            <a:r>
              <a:rPr lang="en-US" dirty="0" smtClean="0"/>
              <a:t>Pages </a:t>
            </a:r>
            <a:r>
              <a:rPr lang="en-US" dirty="0"/>
              <a:t>Module</a:t>
            </a:r>
          </a:p>
          <a:p>
            <a:pPr lvl="1"/>
            <a:r>
              <a:rPr lang="en-US" dirty="0" smtClean="0"/>
              <a:t>Journal </a:t>
            </a:r>
            <a:r>
              <a:rPr lang="en-US" dirty="0"/>
              <a:t>Module</a:t>
            </a:r>
          </a:p>
          <a:p>
            <a:pPr lvl="1"/>
            <a:r>
              <a:rPr lang="en-US" dirty="0" smtClean="0"/>
              <a:t>Member </a:t>
            </a:r>
            <a:r>
              <a:rPr lang="en-US" dirty="0"/>
              <a:t>Directory Module</a:t>
            </a:r>
          </a:p>
          <a:p>
            <a:pPr lvl="1"/>
            <a:r>
              <a:rPr lang="en-US" dirty="0" smtClean="0"/>
              <a:t>Site </a:t>
            </a:r>
            <a:r>
              <a:rPr lang="en-US" dirty="0"/>
              <a:t>Groups </a:t>
            </a:r>
            <a:r>
              <a:rPr lang="en-US" dirty="0" smtClean="0"/>
              <a:t>Module</a:t>
            </a:r>
          </a:p>
          <a:p>
            <a:r>
              <a:rPr lang="en-US" b="1" dirty="0" smtClean="0"/>
              <a:t>Providers</a:t>
            </a:r>
          </a:p>
          <a:p>
            <a:pPr lvl="1"/>
            <a:r>
              <a:rPr lang="en-US" dirty="0" smtClean="0"/>
              <a:t>None</a:t>
            </a:r>
            <a:endParaRPr lang="en-US" dirty="0"/>
          </a:p>
        </p:txBody>
      </p:sp>
    </p:spTree>
    <p:extLst>
      <p:ext uri="{BB962C8B-B14F-4D97-AF65-F5344CB8AC3E}">
        <p14:creationId xmlns:p14="http://schemas.microsoft.com/office/powerpoint/2010/main" val="9150112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Requirements</a:t>
            </a:r>
            <a:endParaRPr lang="en-US" dirty="0"/>
          </a:p>
        </p:txBody>
      </p:sp>
      <p:pic>
        <p:nvPicPr>
          <p:cNvPr id="5" name="Content Placeholder 4" descr="Screen Shot 2012-10-02 at 3.12.08 PM.png"/>
          <p:cNvPicPr>
            <a:picLocks noGrp="1" noChangeAspect="1"/>
          </p:cNvPicPr>
          <p:nvPr>
            <p:ph idx="1"/>
          </p:nvPr>
        </p:nvPicPr>
        <p:blipFill>
          <a:blip r:embed="rId2">
            <a:extLst>
              <a:ext uri="{28A0092B-C50C-407E-A947-70E740481C1C}">
                <a14:useLocalDpi xmlns:a14="http://schemas.microsoft.com/office/drawing/2010/main" val="0"/>
              </a:ext>
            </a:extLst>
          </a:blip>
          <a:srcRect l="-16367" r="-16367"/>
          <a:stretch>
            <a:fillRect/>
          </a:stretch>
        </p:blipFill>
        <p:spPr/>
      </p:pic>
    </p:spTree>
    <p:extLst>
      <p:ext uri="{BB962C8B-B14F-4D97-AF65-F5344CB8AC3E}">
        <p14:creationId xmlns:p14="http://schemas.microsoft.com/office/powerpoint/2010/main" val="7381296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V7.x Release Notes</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Simplified </a:t>
            </a:r>
            <a:r>
              <a:rPr lang="en-US" b="1" dirty="0" smtClean="0"/>
              <a:t>Installer</a:t>
            </a:r>
            <a:endParaRPr lang="en-US" b="1" dirty="0"/>
          </a:p>
          <a:p>
            <a:pPr lvl="1"/>
            <a:r>
              <a:rPr lang="en-US" dirty="0"/>
              <a:t>The first thing you will notice is that the installer has been updated. Not only have we updated the look and feel, but we also simplified the overall install process. You shouldn’t have to click through a series of screens in order to just get your website running. With the 7.0 installer we have taken an approach that allows for the application to be installed quickly, but also provides you with the ability to configure advanced features if you wish. In the 7.0 CTP you will be able to experience the new install process and hopefully save yourself sometime along the way. </a:t>
            </a:r>
          </a:p>
          <a:p>
            <a:r>
              <a:rPr lang="en-US" b="1" dirty="0"/>
              <a:t>Web API Service Framework</a:t>
            </a:r>
          </a:p>
          <a:p>
            <a:pPr lvl="1"/>
            <a:r>
              <a:rPr lang="en-US" dirty="0" smtClean="0"/>
              <a:t>In </a:t>
            </a:r>
            <a:r>
              <a:rPr lang="en-US" dirty="0"/>
              <a:t>DotNetNuke 6.2 we introduced the Service Framework based on Microsoft MVC. As Shaun Walker mentioned in his blog a few months ago, we had the need to convert the Service Framework from MVC to Web API. This has been completed for the 7.0 CTP and is ready for testing. Scott </a:t>
            </a:r>
            <a:r>
              <a:rPr lang="en-US" dirty="0" err="1"/>
              <a:t>Schlesier</a:t>
            </a:r>
            <a:r>
              <a:rPr lang="en-US" dirty="0"/>
              <a:t> will have a series of blogs over the next few days that will provide you with everything you need to know about updating your services for 7.0.</a:t>
            </a:r>
          </a:p>
          <a:p>
            <a:r>
              <a:rPr lang="en-US" b="1" dirty="0" err="1"/>
              <a:t>Default.css</a:t>
            </a:r>
            <a:r>
              <a:rPr lang="en-US" b="1" dirty="0"/>
              <a:t> Overhaul</a:t>
            </a:r>
          </a:p>
          <a:p>
            <a:pPr lvl="1"/>
            <a:r>
              <a:rPr lang="en-US" dirty="0" smtClean="0"/>
              <a:t>The </a:t>
            </a:r>
            <a:r>
              <a:rPr lang="en-US" dirty="0"/>
              <a:t>Default CSS in DotNetNuke has been completely overhauled. Ryan Martinez, UI/UX Designer for DotNetNuke Corp, does a great job explaining the reasoning behind these changes and what it means for designers. This is an area where we need a lot of feedback. If you are skin designer, module developer or just have a site using a third-party skin, we want to hear from you! Check out Ryan’s Blog to get the full details on the </a:t>
            </a:r>
            <a:r>
              <a:rPr lang="en-US" dirty="0" err="1"/>
              <a:t>Default.css</a:t>
            </a:r>
            <a:r>
              <a:rPr lang="en-US" dirty="0"/>
              <a:t> Facelift.</a:t>
            </a:r>
          </a:p>
          <a:p>
            <a:r>
              <a:rPr lang="en-US" b="1" dirty="0"/>
              <a:t>New Developer Skin</a:t>
            </a:r>
          </a:p>
          <a:p>
            <a:pPr lvl="1"/>
            <a:r>
              <a:rPr lang="en-US" dirty="0" smtClean="0"/>
              <a:t>The </a:t>
            </a:r>
            <a:r>
              <a:rPr lang="en-US" dirty="0"/>
              <a:t>skin that you will see in the 7.0 CTP is our new developer and admin skin. This is a very lightweight skin that has been optimized for performance so that we can provide administrators with the best experience possible. Don’t be surprised if you run into few bugs along the way as we are still working out a few issues with the skin.</a:t>
            </a:r>
          </a:p>
        </p:txBody>
      </p:sp>
    </p:spTree>
    <p:extLst>
      <p:ext uri="{BB962C8B-B14F-4D97-AF65-F5344CB8AC3E}">
        <p14:creationId xmlns:p14="http://schemas.microsoft.com/office/powerpoint/2010/main" val="40654819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CADUG Updates</a:t>
            </a:r>
            <a:endParaRPr lang="en-US" dirty="0"/>
          </a:p>
        </p:txBody>
      </p:sp>
      <p:sp>
        <p:nvSpPr>
          <p:cNvPr id="7" name="Subtitle 6"/>
          <p:cNvSpPr>
            <a:spLocks noGrp="1"/>
          </p:cNvSpPr>
          <p:nvPr>
            <p:ph type="subTitle" idx="1"/>
          </p:nvPr>
        </p:nvSpPr>
        <p:spPr/>
        <p:txBody>
          <a:bodyPr/>
          <a:lstStyle/>
          <a:p>
            <a:r>
              <a:rPr lang="en-US" dirty="0" smtClean="0">
                <a:solidFill>
                  <a:srgbClr val="000000"/>
                </a:solidFill>
              </a:rPr>
              <a:t>Website &amp; Social Media Websites</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 Hosting</a:t>
            </a:r>
            <a:endParaRPr lang="en-US" dirty="0"/>
          </a:p>
        </p:txBody>
      </p:sp>
      <p:sp>
        <p:nvSpPr>
          <p:cNvPr id="3" name="Content Placeholder 2"/>
          <p:cNvSpPr>
            <a:spLocks noGrp="1"/>
          </p:cNvSpPr>
          <p:nvPr>
            <p:ph idx="1"/>
          </p:nvPr>
        </p:nvSpPr>
        <p:spPr>
          <a:xfrm>
            <a:off x="457200" y="1600200"/>
            <a:ext cx="7137264" cy="5059555"/>
          </a:xfrm>
        </p:spPr>
        <p:txBody>
          <a:bodyPr>
            <a:normAutofit lnSpcReduction="10000"/>
          </a:bodyPr>
          <a:lstStyle/>
          <a:p>
            <a:r>
              <a:rPr lang="en-US" dirty="0" smtClean="0"/>
              <a:t>The Chicago Area DotNetNuke Website Hosting is provided </a:t>
            </a:r>
            <a:r>
              <a:rPr lang="en-US" dirty="0"/>
              <a:t>b</a:t>
            </a:r>
            <a:r>
              <a:rPr lang="en-US" dirty="0" smtClean="0"/>
              <a:t>y:</a:t>
            </a:r>
          </a:p>
          <a:p>
            <a:pPr marL="0" indent="0">
              <a:buNone/>
            </a:pPr>
            <a:endParaRPr lang="en-US" sz="5400" dirty="0" smtClean="0"/>
          </a:p>
          <a:p>
            <a:r>
              <a:rPr lang="en-US" dirty="0" smtClean="0"/>
              <a:t>Be sure to stop by and check out our sponsors for the best in DotNetNuke hosting</a:t>
            </a:r>
          </a:p>
          <a:p>
            <a:r>
              <a:rPr lang="en-US" dirty="0" smtClean="0"/>
              <a:t>Sprocket Websites uses and recommends </a:t>
            </a:r>
            <a:r>
              <a:rPr lang="en-US" dirty="0" err="1" smtClean="0"/>
              <a:t>PowerDNN</a:t>
            </a:r>
            <a:r>
              <a:rPr lang="en-US" dirty="0" smtClean="0"/>
              <a:t> to its customers</a:t>
            </a:r>
          </a:p>
        </p:txBody>
      </p:sp>
      <p:grpSp>
        <p:nvGrpSpPr>
          <p:cNvPr id="10" name="Group 9"/>
          <p:cNvGrpSpPr/>
          <p:nvPr/>
        </p:nvGrpSpPr>
        <p:grpSpPr>
          <a:xfrm>
            <a:off x="1983315" y="2722046"/>
            <a:ext cx="5171386" cy="700986"/>
            <a:chOff x="1983315" y="2646224"/>
            <a:chExt cx="5171386" cy="700986"/>
          </a:xfrm>
        </p:grpSpPr>
        <p:pic>
          <p:nvPicPr>
            <p:cNvPr id="5" name="Picture 4"/>
            <p:cNvPicPr>
              <a:picLocks noChangeAspect="1"/>
            </p:cNvPicPr>
            <p:nvPr/>
          </p:nvPicPr>
          <p:blipFill>
            <a:blip r:embed="rId2"/>
            <a:stretch>
              <a:fillRect/>
            </a:stretch>
          </p:blipFill>
          <p:spPr>
            <a:xfrm>
              <a:off x="1983315" y="2646224"/>
              <a:ext cx="700986" cy="700986"/>
            </a:xfrm>
            <a:prstGeom prst="rect">
              <a:avLst/>
            </a:prstGeom>
          </p:spPr>
        </p:pic>
        <p:pic>
          <p:nvPicPr>
            <p:cNvPr id="7" name="Picture 6"/>
            <p:cNvPicPr>
              <a:picLocks noChangeAspect="1"/>
            </p:cNvPicPr>
            <p:nvPr/>
          </p:nvPicPr>
          <p:blipFill>
            <a:blip r:embed="rId3"/>
            <a:stretch>
              <a:fillRect/>
            </a:stretch>
          </p:blipFill>
          <p:spPr>
            <a:xfrm>
              <a:off x="2684301" y="2646224"/>
              <a:ext cx="4470400" cy="698500"/>
            </a:xfrm>
            <a:prstGeom prst="rect">
              <a:avLst/>
            </a:prstGeom>
          </p:spPr>
        </p:pic>
      </p:grpSp>
      <p:grpSp>
        <p:nvGrpSpPr>
          <p:cNvPr id="12" name="Group 11"/>
          <p:cNvGrpSpPr/>
          <p:nvPr/>
        </p:nvGrpSpPr>
        <p:grpSpPr>
          <a:xfrm>
            <a:off x="6434813" y="4062294"/>
            <a:ext cx="2549396" cy="2597461"/>
            <a:chOff x="6434813" y="3917503"/>
            <a:chExt cx="2549396" cy="2597461"/>
          </a:xfrm>
        </p:grpSpPr>
        <p:pic>
          <p:nvPicPr>
            <p:cNvPr id="9" name="Picture 8"/>
            <p:cNvPicPr>
              <a:picLocks noChangeAspect="1"/>
            </p:cNvPicPr>
            <p:nvPr/>
          </p:nvPicPr>
          <p:blipFill>
            <a:blip r:embed="rId4"/>
            <a:stretch>
              <a:fillRect/>
            </a:stretch>
          </p:blipFill>
          <p:spPr>
            <a:xfrm>
              <a:off x="7154701" y="3917503"/>
              <a:ext cx="1829508" cy="2286885"/>
            </a:xfrm>
            <a:prstGeom prst="rect">
              <a:avLst/>
            </a:prstGeom>
          </p:spPr>
        </p:pic>
        <p:sp>
          <p:nvSpPr>
            <p:cNvPr id="11" name="TextBox 10"/>
            <p:cNvSpPr txBox="1"/>
            <p:nvPr/>
          </p:nvSpPr>
          <p:spPr>
            <a:xfrm>
              <a:off x="6434813" y="6207187"/>
              <a:ext cx="2549396" cy="307777"/>
            </a:xfrm>
            <a:prstGeom prst="rect">
              <a:avLst/>
            </a:prstGeom>
            <a:noFill/>
          </p:spPr>
          <p:txBody>
            <a:bodyPr wrap="none" rtlCol="0">
              <a:spAutoFit/>
            </a:bodyPr>
            <a:lstStyle/>
            <a:p>
              <a:pPr algn="r"/>
              <a:r>
                <a:rPr lang="en-US" sz="1400" i="1" dirty="0" smtClean="0"/>
                <a:t>Tony </a:t>
              </a:r>
              <a:r>
                <a:rPr lang="en-US" sz="1400" i="1" dirty="0" err="1" smtClean="0"/>
                <a:t>Valenti</a:t>
              </a:r>
              <a:r>
                <a:rPr lang="en-US" sz="1400" i="1" dirty="0" smtClean="0"/>
                <a:t>, CEO of </a:t>
              </a:r>
              <a:r>
                <a:rPr lang="en-US" sz="1400" i="1" dirty="0" err="1" smtClean="0"/>
                <a:t>PowerDNN</a:t>
              </a:r>
              <a:endParaRPr lang="en-US" sz="1400" i="1" dirty="0"/>
            </a:p>
          </p:txBody>
        </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015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CADUG Website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1" y="64088"/>
            <a:ext cx="8925077" cy="6729823"/>
          </a:xfrm>
          <a:prstGeom prst="rect">
            <a:avLst/>
          </a:prstGeom>
        </p:spPr>
      </p:pic>
    </p:spTree>
    <p:extLst>
      <p:ext uri="{BB962C8B-B14F-4D97-AF65-F5344CB8AC3E}">
        <p14:creationId xmlns:p14="http://schemas.microsoft.com/office/powerpoint/2010/main" val="144997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9144000" cy="8015627"/>
          </a:xfrm>
          <a:prstGeom prst="rect">
            <a:avLst/>
          </a:prstGeom>
        </p:spPr>
      </p:pic>
      <p:sp>
        <p:nvSpPr>
          <p:cNvPr id="4" name="TextBox 3"/>
          <p:cNvSpPr txBox="1"/>
          <p:nvPr/>
        </p:nvSpPr>
        <p:spPr>
          <a:xfrm rot="20456836">
            <a:off x="593910" y="1655462"/>
            <a:ext cx="7737471" cy="3046988"/>
          </a:xfrm>
          <a:prstGeom prst="rect">
            <a:avLst/>
          </a:prstGeom>
          <a:solidFill>
            <a:schemeClr val="bg1">
              <a:alpha val="50000"/>
            </a:schemeClr>
          </a:solidFill>
        </p:spPr>
        <p:txBody>
          <a:bodyPr wrap="square" rtlCol="0">
            <a:spAutoFit/>
          </a:bodyPr>
          <a:lstStyle/>
          <a:p>
            <a:r>
              <a:rPr lang="en-US" sz="4800" b="1" dirty="0" smtClean="0">
                <a:solidFill>
                  <a:srgbClr val="800000"/>
                </a:solidFill>
                <a:effectLst>
                  <a:outerShdw blurRad="50800" dist="38100" dir="2700000" algn="tl" rotWithShape="0">
                    <a:prstClr val="black">
                      <a:alpha val="40000"/>
                    </a:prstClr>
                  </a:outerShdw>
                </a:effectLst>
              </a:rPr>
              <a:t>Want to contribute to the Chicago Area DotNetNuke Website?</a:t>
            </a:r>
          </a:p>
          <a:p>
            <a:r>
              <a:rPr lang="en-US" sz="4800" b="1" dirty="0" smtClean="0">
                <a:solidFill>
                  <a:srgbClr val="800000"/>
                </a:solidFill>
                <a:effectLst>
                  <a:outerShdw blurRad="50800" dist="38100" dir="2700000" algn="tl" rotWithShape="0">
                    <a:prstClr val="black">
                      <a:alpha val="40000"/>
                    </a:prstClr>
                  </a:outerShdw>
                </a:effectLst>
              </a:rPr>
              <a:t>Ask Me How…</a:t>
            </a:r>
            <a:endParaRPr lang="en-US" sz="4800" b="1" dirty="0">
              <a:solidFill>
                <a:srgbClr val="80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179295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376183"/>
          </a:xfrm>
          <a:prstGeom prst="rect">
            <a:avLst/>
          </a:prstGeom>
        </p:spPr>
      </p:pic>
    </p:spTree>
    <p:extLst>
      <p:ext uri="{BB962C8B-B14F-4D97-AF65-F5344CB8AC3E}">
        <p14:creationId xmlns:p14="http://schemas.microsoft.com/office/powerpoint/2010/main" val="244879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9144000" cy="8376183"/>
          </a:xfrm>
          <a:prstGeom prst="rect">
            <a:avLst/>
          </a:prstGeom>
        </p:spPr>
      </p:pic>
      <p:sp>
        <p:nvSpPr>
          <p:cNvPr id="4" name="TextBox 3"/>
          <p:cNvSpPr txBox="1"/>
          <p:nvPr/>
        </p:nvSpPr>
        <p:spPr>
          <a:xfrm rot="20456836">
            <a:off x="593909" y="1576784"/>
            <a:ext cx="7737471" cy="3785652"/>
          </a:xfrm>
          <a:prstGeom prst="rect">
            <a:avLst/>
          </a:prstGeom>
          <a:solidFill>
            <a:schemeClr val="bg1">
              <a:alpha val="50000"/>
            </a:schemeClr>
          </a:solidFill>
        </p:spPr>
        <p:txBody>
          <a:bodyPr wrap="square" rtlCol="0">
            <a:spAutoFit/>
          </a:bodyPr>
          <a:lstStyle/>
          <a:p>
            <a:r>
              <a:rPr lang="en-US" sz="4800" b="1" dirty="0" smtClean="0">
                <a:solidFill>
                  <a:srgbClr val="800000"/>
                </a:solidFill>
                <a:effectLst>
                  <a:outerShdw blurRad="50800" dist="38100" dir="2700000" algn="tl" rotWithShape="0">
                    <a:prstClr val="black">
                      <a:alpha val="40000"/>
                    </a:prstClr>
                  </a:outerShdw>
                </a:effectLst>
              </a:rPr>
              <a:t>Want to help build a vibrant user community on the Chicago Area DotNetNuke Website?</a:t>
            </a:r>
          </a:p>
          <a:p>
            <a:r>
              <a:rPr lang="en-US" sz="4800" b="1" dirty="0" smtClean="0">
                <a:solidFill>
                  <a:srgbClr val="800000"/>
                </a:solidFill>
                <a:effectLst>
                  <a:outerShdw blurRad="50800" dist="38100" dir="2700000" algn="tl" rotWithShape="0">
                    <a:prstClr val="black">
                      <a:alpha val="40000"/>
                    </a:prstClr>
                  </a:outerShdw>
                </a:effectLst>
              </a:rPr>
              <a:t>Ask Me How…</a:t>
            </a:r>
            <a:endParaRPr lang="en-US" sz="4800" b="1" dirty="0">
              <a:solidFill>
                <a:srgbClr val="80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25561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sz="half" idx="1"/>
          </p:nvPr>
        </p:nvSpPr>
        <p:spPr>
          <a:xfrm>
            <a:off x="457200" y="1600200"/>
            <a:ext cx="4511700" cy="4525963"/>
          </a:xfrm>
        </p:spPr>
        <p:txBody>
          <a:bodyPr/>
          <a:lstStyle/>
          <a:p>
            <a:r>
              <a:rPr lang="en-US" dirty="0" smtClean="0"/>
              <a:t>Social Media Update</a:t>
            </a:r>
          </a:p>
          <a:p>
            <a:r>
              <a:rPr lang="en-US" dirty="0" smtClean="0"/>
              <a:t>Corporate Updates</a:t>
            </a:r>
          </a:p>
          <a:p>
            <a:r>
              <a:rPr lang="en-US" dirty="0" smtClean="0"/>
              <a:t>Release Updates</a:t>
            </a:r>
          </a:p>
          <a:p>
            <a:r>
              <a:rPr lang="en-US" dirty="0" smtClean="0"/>
              <a:t>Module Updates</a:t>
            </a:r>
          </a:p>
          <a:p>
            <a:r>
              <a:rPr lang="en-US" dirty="0" err="1" smtClean="0"/>
              <a:t>DotNetNuke</a:t>
            </a:r>
            <a:r>
              <a:rPr lang="en-US" dirty="0" smtClean="0"/>
              <a:t> Products</a:t>
            </a:r>
          </a:p>
          <a:p>
            <a:r>
              <a:rPr lang="en-US" dirty="0" smtClean="0"/>
              <a:t>CADUG Website Updates</a:t>
            </a:r>
            <a:endParaRPr lang="en-US" dirty="0"/>
          </a:p>
        </p:txBody>
      </p:sp>
      <p:pic>
        <p:nvPicPr>
          <p:cNvPr id="7" name="Picture 6"/>
          <p:cNvPicPr>
            <a:picLocks noChangeAspect="1" noChangeArrowheads="1"/>
          </p:cNvPicPr>
          <p:nvPr/>
        </p:nvPicPr>
        <p:blipFill>
          <a:blip r:embed="rId2"/>
          <a:srcRect/>
          <a:stretch>
            <a:fillRect/>
          </a:stretch>
        </p:blipFill>
        <p:spPr bwMode="auto">
          <a:xfrm>
            <a:off x="5056094" y="1782763"/>
            <a:ext cx="3630706" cy="4343400"/>
          </a:xfrm>
          <a:prstGeom prst="rect">
            <a:avLst/>
          </a:prstGeom>
          <a:noFill/>
          <a:ln w="12700" cap="rnd">
            <a:noFill/>
            <a:round/>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256233"/>
          </a:xfrm>
          <a:prstGeom prst="rect">
            <a:avLst/>
          </a:prstGeom>
        </p:spPr>
      </p:pic>
    </p:spTree>
    <p:extLst>
      <p:ext uri="{BB962C8B-B14F-4D97-AF65-F5344CB8AC3E}">
        <p14:creationId xmlns:p14="http://schemas.microsoft.com/office/powerpoint/2010/main" val="3103952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9144000" cy="8256233"/>
          </a:xfrm>
          <a:prstGeom prst="rect">
            <a:avLst/>
          </a:prstGeom>
        </p:spPr>
      </p:pic>
      <p:sp>
        <p:nvSpPr>
          <p:cNvPr id="4" name="TextBox 3"/>
          <p:cNvSpPr txBox="1"/>
          <p:nvPr/>
        </p:nvSpPr>
        <p:spPr>
          <a:xfrm rot="20456836">
            <a:off x="593910" y="1655462"/>
            <a:ext cx="7737471" cy="3046988"/>
          </a:xfrm>
          <a:prstGeom prst="rect">
            <a:avLst/>
          </a:prstGeom>
          <a:solidFill>
            <a:schemeClr val="bg1">
              <a:alpha val="50000"/>
            </a:schemeClr>
          </a:solidFill>
        </p:spPr>
        <p:txBody>
          <a:bodyPr wrap="square" rtlCol="0">
            <a:spAutoFit/>
          </a:bodyPr>
          <a:lstStyle/>
          <a:p>
            <a:r>
              <a:rPr lang="en-US" sz="4800" b="1" dirty="0" smtClean="0">
                <a:solidFill>
                  <a:srgbClr val="800000"/>
                </a:solidFill>
                <a:effectLst>
                  <a:outerShdw blurRad="50800" dist="38100" dir="2700000" algn="tl" rotWithShape="0">
                    <a:prstClr val="black">
                      <a:alpha val="40000"/>
                    </a:prstClr>
                  </a:outerShdw>
                </a:effectLst>
              </a:rPr>
              <a:t>Want to see your website listed on the Chicago Area DotNetNuke Website?</a:t>
            </a:r>
          </a:p>
          <a:p>
            <a:r>
              <a:rPr lang="en-US" sz="4800" b="1" dirty="0" smtClean="0">
                <a:solidFill>
                  <a:srgbClr val="800000"/>
                </a:solidFill>
                <a:effectLst>
                  <a:outerShdw blurRad="50800" dist="38100" dir="2700000" algn="tl" rotWithShape="0">
                    <a:prstClr val="black">
                      <a:alpha val="40000"/>
                    </a:prstClr>
                  </a:outerShdw>
                </a:effectLst>
              </a:rPr>
              <a:t>Ask Me How…</a:t>
            </a:r>
            <a:endParaRPr lang="en-US" sz="4800" b="1" dirty="0">
              <a:solidFill>
                <a:srgbClr val="800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7338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Wrap Up / Q&amp;A</a:t>
            </a:r>
            <a:endParaRPr lang="en-US" dirty="0"/>
          </a:p>
        </p:txBody>
      </p:sp>
      <p:sp>
        <p:nvSpPr>
          <p:cNvPr id="11" name="Text Placeholder 10"/>
          <p:cNvSpPr>
            <a:spLocks noGrp="1"/>
          </p:cNvSpPr>
          <p:nvPr>
            <p:ph type="body" idx="1"/>
          </p:nvPr>
        </p:nvSpPr>
        <p:spPr/>
        <p:txBody>
          <a:bodyPr/>
          <a:lstStyle/>
          <a:p>
            <a:r>
              <a:rPr lang="en-US" dirty="0" smtClean="0"/>
              <a:t>Important Links</a:t>
            </a:r>
            <a:endParaRPr lang="en-US" dirty="0"/>
          </a:p>
        </p:txBody>
      </p:sp>
      <p:sp>
        <p:nvSpPr>
          <p:cNvPr id="12" name="Content Placeholder 11"/>
          <p:cNvSpPr>
            <a:spLocks noGrp="1"/>
          </p:cNvSpPr>
          <p:nvPr>
            <p:ph sz="half" idx="2"/>
          </p:nvPr>
        </p:nvSpPr>
        <p:spPr/>
        <p:txBody>
          <a:bodyPr/>
          <a:lstStyle/>
          <a:p>
            <a:pPr marL="304800" indent="-304800">
              <a:spcBef>
                <a:spcPts val="575"/>
              </a:spcBef>
              <a:buClr>
                <a:srgbClr val="000000"/>
              </a:buClr>
              <a:buSzPct val="100000"/>
              <a:buFont typeface="Arial" charset="0"/>
              <a:buChar char="•"/>
            </a:pPr>
            <a:r>
              <a:rPr lang="en-US" u="sng" dirty="0" smtClean="0">
                <a:solidFill>
                  <a:srgbClr val="0000FF"/>
                </a:solidFill>
                <a:latin typeface="Arial" charset="0"/>
                <a:ea typeface="Arial" charset="0"/>
                <a:cs typeface="Arial" charset="0"/>
                <a:sym typeface="Arial" charset="0"/>
                <a:hlinkClick r:id="rId2"/>
              </a:rPr>
              <a:t>ChicagoDNN.org</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meetup.com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u="sng" dirty="0" smtClean="0">
              <a:solidFill>
                <a:srgbClr val="0000FF"/>
              </a:solidFill>
              <a:latin typeface="Arial" charset="0"/>
              <a:ea typeface="Arial" charset="0"/>
              <a:cs typeface="Arial" charset="0"/>
              <a:sym typeface="Arial" charset="0"/>
            </a:endParaRPr>
          </a:p>
          <a:p>
            <a:pPr marL="304800"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twitter.com</a:t>
            </a:r>
            <a:r>
              <a:rPr lang="en-US" u="sng" dirty="0" smtClean="0">
                <a:solidFill>
                  <a:srgbClr val="0000FF"/>
                </a:solidFill>
                <a:latin typeface="Arial" charset="0"/>
                <a:ea typeface="Arial" charset="0"/>
                <a:cs typeface="Arial" charset="0"/>
                <a:sym typeface="Arial" charset="0"/>
              </a:rPr>
              <a:t>/</a:t>
            </a:r>
            <a:r>
              <a:rPr lang="en-US" u="sng" dirty="0" err="1" smtClean="0">
                <a:solidFill>
                  <a:srgbClr val="0000FF"/>
                </a:solidFill>
                <a:latin typeface="Arial" charset="0"/>
                <a:ea typeface="Arial" charset="0"/>
                <a:cs typeface="Arial" charset="0"/>
                <a:sym typeface="Arial" charset="0"/>
              </a:rPr>
              <a:t>ChicagoDNN</a:t>
            </a:r>
            <a:endParaRPr lang="en-US" dirty="0" smtClean="0">
              <a:latin typeface="Arial" charset="0"/>
              <a:ea typeface="Lucida Grande" charset="0"/>
              <a:cs typeface="Lucida Grande"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DotNetNuke.com</a:t>
            </a:r>
            <a:endParaRPr lang="en-US" dirty="0" smtClean="0">
              <a:latin typeface="Arial" charset="0"/>
              <a:ea typeface="Lucida Grande" charset="0"/>
              <a:cs typeface="Lucida Grande" charset="0"/>
              <a:sym typeface="Arial" charset="0"/>
              <a:hlinkClick r:id="rId3"/>
            </a:endParaRPr>
          </a:p>
          <a:p>
            <a:pPr marL="704850" lvl="1" indent="-304800">
              <a:spcBef>
                <a:spcPts val="575"/>
              </a:spcBef>
              <a:buClr>
                <a:srgbClr val="000000"/>
              </a:buClr>
              <a:buSzPct val="100000"/>
              <a:buFont typeface="Arial" charset="0"/>
              <a:buChar char="•"/>
            </a:pPr>
            <a:r>
              <a:rPr lang="en-US" u="sng" dirty="0" err="1">
                <a:solidFill>
                  <a:srgbClr val="0000FF"/>
                </a:solidFill>
                <a:latin typeface="Arial" charset="0"/>
                <a:ea typeface="Arial" charset="0"/>
                <a:cs typeface="Arial" charset="0"/>
                <a:sym typeface="Arial" charset="0"/>
              </a:rPr>
              <a:t>s</a:t>
            </a:r>
            <a:r>
              <a:rPr lang="en-US" u="sng" dirty="0" err="1" smtClean="0">
                <a:solidFill>
                  <a:srgbClr val="0000FF"/>
                </a:solidFill>
                <a:latin typeface="Arial" charset="0"/>
                <a:ea typeface="Arial" charset="0"/>
                <a:cs typeface="Arial" charset="0"/>
                <a:sym typeface="Arial" charset="0"/>
              </a:rPr>
              <a:t>tore.DotNetNuke.com</a:t>
            </a:r>
            <a:endParaRPr lang="en-US" u="sng" dirty="0" smtClean="0">
              <a:solidFill>
                <a:srgbClr val="0000FF"/>
              </a:solidFill>
              <a:latin typeface="Arial" charset="0"/>
              <a:ea typeface="Arial" charset="0"/>
              <a:cs typeface="Arial" charset="0"/>
              <a:sym typeface="Arial" charset="0"/>
            </a:endParaRPr>
          </a:p>
          <a:p>
            <a:pPr marL="704850" lvl="1" indent="-304800">
              <a:spcBef>
                <a:spcPts val="575"/>
              </a:spcBef>
              <a:buClr>
                <a:srgbClr val="000000"/>
              </a:buClr>
              <a:buSzPct val="100000"/>
              <a:buFont typeface="Arial" charset="0"/>
              <a:buChar char="•"/>
            </a:pPr>
            <a:r>
              <a:rPr lang="en-US" u="sng" dirty="0" err="1" smtClean="0">
                <a:solidFill>
                  <a:srgbClr val="0000FF"/>
                </a:solidFill>
                <a:latin typeface="Arial" charset="0"/>
                <a:ea typeface="Arial" charset="0"/>
                <a:cs typeface="Arial" charset="0"/>
                <a:sym typeface="Arial" charset="0"/>
              </a:rPr>
              <a:t>PowerDNN.com</a:t>
            </a:r>
            <a:endParaRPr lang="en-US" u="sng" dirty="0">
              <a:solidFill>
                <a:srgbClr val="0000FF"/>
              </a:solidFill>
              <a:latin typeface="Arial" charset="0"/>
              <a:ea typeface="Arial" charset="0"/>
              <a:cs typeface="Arial" charset="0"/>
              <a:sym typeface="Arial" charset="0"/>
            </a:endParaRPr>
          </a:p>
        </p:txBody>
      </p:sp>
      <p:sp>
        <p:nvSpPr>
          <p:cNvPr id="13" name="Text Placeholder 12"/>
          <p:cNvSpPr>
            <a:spLocks noGrp="1"/>
          </p:cNvSpPr>
          <p:nvPr>
            <p:ph type="body" sz="quarter" idx="3"/>
          </p:nvPr>
        </p:nvSpPr>
        <p:spPr/>
        <p:txBody>
          <a:bodyPr/>
          <a:lstStyle/>
          <a:p>
            <a:r>
              <a:rPr lang="en-US" dirty="0" smtClean="0"/>
              <a:t>Thank You</a:t>
            </a:r>
            <a:endParaRPr lang="en-US" dirty="0"/>
          </a:p>
        </p:txBody>
      </p:sp>
      <p:sp>
        <p:nvSpPr>
          <p:cNvPr id="14" name="Content Placeholder 13"/>
          <p:cNvSpPr>
            <a:spLocks noGrp="1"/>
          </p:cNvSpPr>
          <p:nvPr>
            <p:ph sz="quarter" idx="4"/>
          </p:nvPr>
        </p:nvSpPr>
        <p:spPr/>
        <p:txBody>
          <a:bodyPr/>
          <a:lstStyle/>
          <a:p>
            <a:pPr marL="304800" indent="-304800" algn="ctr">
              <a:spcBef>
                <a:spcPts val="475"/>
              </a:spcBef>
              <a:buNone/>
            </a:pPr>
            <a:r>
              <a:rPr lang="en-US" dirty="0" smtClean="0">
                <a:solidFill>
                  <a:schemeClr val="tx1"/>
                </a:solidFill>
                <a:latin typeface="Arial" charset="0"/>
                <a:ea typeface="Arial" charset="0"/>
                <a:cs typeface="Arial" charset="0"/>
                <a:sym typeface="Arial" charset="0"/>
              </a:rPr>
              <a:t>James Nagy</a:t>
            </a:r>
            <a:endParaRPr lang="en-US" dirty="0">
              <a:latin typeface="Arial" charset="0"/>
              <a:ea typeface="Arial" charset="0"/>
              <a:cs typeface="Arial" charset="0"/>
              <a:sym typeface="Arial" charset="0"/>
            </a:endParaRPr>
          </a:p>
          <a:p>
            <a:pPr marL="304800" indent="-304800" algn="ctr">
              <a:spcBef>
                <a:spcPts val="475"/>
              </a:spcBef>
              <a:buNone/>
            </a:pPr>
            <a:r>
              <a:rPr lang="en-US" dirty="0" smtClean="0">
                <a:solidFill>
                  <a:schemeClr val="tx1"/>
                </a:solidFill>
                <a:latin typeface="Arial" charset="0"/>
                <a:ea typeface="Arial" charset="0"/>
                <a:cs typeface="Arial" charset="0"/>
                <a:sym typeface="Arial" charset="0"/>
              </a:rPr>
              <a:t>Sprocket Websites, Inc.</a:t>
            </a:r>
            <a:endParaRPr lang="en-US" sz="28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u="sng" dirty="0" smtClean="0">
                <a:solidFill>
                  <a:srgbClr val="0000FF"/>
                </a:solidFill>
                <a:latin typeface="Arial" charset="0"/>
                <a:ea typeface="Arial" charset="0"/>
                <a:cs typeface="Arial" charset="0"/>
                <a:sym typeface="Arial" charset="0"/>
                <a:hlinkClick r:id="rId4"/>
              </a:rPr>
              <a:t>Jim@SprocketWebsites.com</a:t>
            </a:r>
            <a:endParaRPr lang="en-US" sz="2000" u="sng" dirty="0" smtClean="0">
              <a:solidFill>
                <a:srgbClr val="0000FF"/>
              </a:solidFill>
              <a:latin typeface="Arial" charset="0"/>
              <a:ea typeface="Arial" charset="0"/>
              <a:cs typeface="Arial" charset="0"/>
              <a:sym typeface="Arial" charset="0"/>
            </a:endParaRPr>
          </a:p>
          <a:p>
            <a:pPr marL="304800" indent="-304800" algn="ctr">
              <a:spcBef>
                <a:spcPts val="475"/>
              </a:spcBef>
              <a:buNone/>
            </a:pPr>
            <a:r>
              <a:rPr lang="en-US" sz="2000" u="sng" dirty="0" err="1" smtClean="0">
                <a:solidFill>
                  <a:srgbClr val="0000FF"/>
                </a:solidFill>
                <a:latin typeface="Arial" charset="0"/>
                <a:ea typeface="Arial" charset="0"/>
                <a:cs typeface="Arial" charset="0"/>
                <a:sym typeface="Arial" charset="0"/>
              </a:rPr>
              <a:t>www.SprocketWebsites.com</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a:t>
            </a:r>
            <a:r>
              <a:rPr lang="en-US" sz="2000" dirty="0" err="1" smtClean="0">
                <a:solidFill>
                  <a:schemeClr val="tx1"/>
                </a:solidFill>
                <a:latin typeface="Arial" charset="0"/>
                <a:ea typeface="Arial" charset="0"/>
                <a:cs typeface="Arial" charset="0"/>
                <a:sym typeface="Arial" charset="0"/>
              </a:rPr>
              <a:t>SprocketWebsite</a:t>
            </a:r>
            <a:endParaRPr lang="en-US" sz="2000" dirty="0" smtClean="0">
              <a:solidFill>
                <a:schemeClr val="tx1"/>
              </a:solidFill>
              <a:latin typeface="Arial" charset="0"/>
              <a:ea typeface="Lucida Grande" charset="0"/>
              <a:cs typeface="Lucida Grande" charset="0"/>
              <a:sym typeface="Arial" charset="0"/>
            </a:endParaRPr>
          </a:p>
          <a:p>
            <a:pPr marL="304800" indent="-304800" algn="ctr">
              <a:spcBef>
                <a:spcPts val="475"/>
              </a:spcBef>
              <a:buNone/>
            </a:pPr>
            <a:r>
              <a:rPr lang="en-US" sz="2000" dirty="0" smtClean="0">
                <a:solidFill>
                  <a:schemeClr val="tx1"/>
                </a:solidFill>
                <a:latin typeface="Arial" charset="0"/>
                <a:ea typeface="Arial" charset="0"/>
                <a:cs typeface="Arial" charset="0"/>
                <a:sym typeface="Arial" charset="0"/>
              </a:rPr>
              <a:t>630.344.9320</a:t>
            </a:r>
          </a:p>
        </p:txBody>
      </p:sp>
      <p:pic>
        <p:nvPicPr>
          <p:cNvPr id="16" name="Picture 15"/>
          <p:cNvPicPr>
            <a:picLocks noChangeAspect="1" noChangeArrowheads="1"/>
          </p:cNvPicPr>
          <p:nvPr/>
        </p:nvPicPr>
        <p:blipFill>
          <a:blip r:embed="rId5"/>
          <a:srcRect/>
          <a:stretch>
            <a:fillRect/>
          </a:stretch>
        </p:blipFill>
        <p:spPr bwMode="auto">
          <a:xfrm>
            <a:off x="4696326" y="4746128"/>
            <a:ext cx="3937000" cy="546100"/>
          </a:xfrm>
          <a:prstGeom prst="rect">
            <a:avLst/>
          </a:prstGeom>
          <a:noFill/>
          <a:ln w="12700" cap="rnd">
            <a:noFill/>
            <a:round/>
            <a:headEnd/>
            <a:tailEnd/>
          </a:ln>
        </p:spPr>
      </p:pic>
      <p:pic>
        <p:nvPicPr>
          <p:cNvPr id="18" name="Picture 17" descr="animatedfooter.gif"/>
          <p:cNvPicPr>
            <a:picLocks noChangeAspect="1"/>
          </p:cNvPicPr>
          <p:nvPr/>
        </p:nvPicPr>
        <p:blipFill>
          <a:blip r:embed="rId6"/>
          <a:stretch>
            <a:fillRect/>
          </a:stretch>
        </p:blipFill>
        <p:spPr>
          <a:xfrm>
            <a:off x="0" y="5456869"/>
            <a:ext cx="9147175" cy="1400661"/>
          </a:xfrm>
          <a:prstGeom prst="rect">
            <a:avLst/>
          </a:prstGeom>
          <a:solidFill>
            <a:srgbClr val="FF6600"/>
          </a:solidFill>
        </p:spPr>
      </p:pic>
      <p:pic>
        <p:nvPicPr>
          <p:cNvPr id="2" name="Picture 1" descr="faceboo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324" y="4937662"/>
            <a:ext cx="406400" cy="406400"/>
          </a:xfrm>
          <a:prstGeom prst="rect">
            <a:avLst/>
          </a:prstGeom>
        </p:spPr>
      </p:pic>
      <p:pic>
        <p:nvPicPr>
          <p:cNvPr id="3" name="Picture 2" descr="twitt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4030" y="4937662"/>
            <a:ext cx="406400" cy="406400"/>
          </a:xfrm>
          <a:prstGeom prst="rect">
            <a:avLst/>
          </a:prstGeom>
        </p:spPr>
      </p:pic>
      <p:pic>
        <p:nvPicPr>
          <p:cNvPr id="4" name="Picture 3" descr="linkedi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8346" y="4937662"/>
            <a:ext cx="406400" cy="406400"/>
          </a:xfrm>
          <a:prstGeom prst="rect">
            <a:avLst/>
          </a:prstGeom>
        </p:spPr>
      </p:pic>
      <p:pic>
        <p:nvPicPr>
          <p:cNvPr id="5" name="Picture 4" descr="meetup.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38448" y="4937662"/>
            <a:ext cx="406400" cy="406400"/>
          </a:xfrm>
          <a:prstGeom prst="rect">
            <a:avLst/>
          </a:prstGeom>
        </p:spPr>
      </p:pic>
      <p:grpSp>
        <p:nvGrpSpPr>
          <p:cNvPr id="9" name="Group 8"/>
          <p:cNvGrpSpPr/>
          <p:nvPr/>
        </p:nvGrpSpPr>
        <p:grpSpPr>
          <a:xfrm>
            <a:off x="747624" y="4937662"/>
            <a:ext cx="406400" cy="406400"/>
            <a:chOff x="2931682" y="4923589"/>
            <a:chExt cx="406400" cy="406400"/>
          </a:xfrm>
        </p:grpSpPr>
        <p:pic>
          <p:nvPicPr>
            <p:cNvPr id="6" name="Picture 5" descr="button-whit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1682" y="4923589"/>
              <a:ext cx="406400" cy="406400"/>
            </a:xfrm>
            <a:prstGeom prst="rect">
              <a:avLst/>
            </a:prstGeom>
          </p:spPr>
        </p:pic>
        <p:pic>
          <p:nvPicPr>
            <p:cNvPr id="7" name="Picture 6" descr="DotNetNuke Lo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58418" y="4940629"/>
              <a:ext cx="358283" cy="358283"/>
            </a:xfrm>
            <a:prstGeom prst="rect">
              <a:avLst/>
            </a:prstGeom>
          </p:spPr>
        </p:pic>
      </p:grpSp>
      <p:pic>
        <p:nvPicPr>
          <p:cNvPr id="8" name="Picture 7" descr="google.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5249" y="4937662"/>
            <a:ext cx="406400" cy="40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4774897"/>
          </a:xfrm>
        </p:spPr>
        <p:txBody>
          <a:bodyPr wrap="square">
            <a:spAutoFit/>
          </a:bodyPr>
          <a:lstStyle/>
          <a:p>
            <a:pPr>
              <a:lnSpc>
                <a:spcPct val="80000"/>
              </a:lnSpc>
              <a:spcBef>
                <a:spcPct val="0"/>
              </a:spcBef>
              <a:buClrTx/>
            </a:pPr>
            <a:r>
              <a:rPr lang="en-US" sz="2400" b="1" dirty="0" smtClean="0"/>
              <a:t>Register at </a:t>
            </a:r>
            <a:r>
              <a:rPr lang="en-US" sz="2400" b="1" u="sng" dirty="0" smtClean="0">
                <a:solidFill>
                  <a:srgbClr val="0000FF"/>
                </a:solidFill>
                <a:hlinkClick r:id="rId2"/>
              </a:rPr>
              <a:t>www.ChicagoDNN.org</a:t>
            </a:r>
            <a:r>
              <a:rPr lang="en-US" sz="2400" b="1" dirty="0" smtClean="0"/>
              <a:t> for news and announcements</a:t>
            </a:r>
          </a:p>
          <a:p>
            <a:pPr lvl="1">
              <a:lnSpc>
                <a:spcPct val="80000"/>
              </a:lnSpc>
              <a:spcBef>
                <a:spcPct val="0"/>
              </a:spcBef>
            </a:pPr>
            <a:r>
              <a:rPr lang="en-US" sz="2000" dirty="0" smtClean="0"/>
              <a:t>Join the CAGUG Group on </a:t>
            </a:r>
            <a:r>
              <a:rPr lang="en-US" sz="2000" dirty="0" smtClean="0">
                <a:hlinkClick r:id="rId3"/>
              </a:rPr>
              <a:t>www.ChicagoDNN.com</a:t>
            </a:r>
            <a:endParaRPr lang="en-US" sz="2000" dirty="0" smtClean="0"/>
          </a:p>
          <a:p>
            <a:pPr lvl="2">
              <a:lnSpc>
                <a:spcPct val="80000"/>
              </a:lnSpc>
              <a:spcBef>
                <a:spcPct val="0"/>
              </a:spcBef>
            </a:pPr>
            <a:r>
              <a:rPr lang="en-US" sz="1600" dirty="0" smtClean="0"/>
              <a:t>Currently 203 users on the Website </a:t>
            </a:r>
            <a:r>
              <a:rPr lang="en-US" sz="1600" i="1" dirty="0" smtClean="0"/>
              <a:t>(up 5 from last report)</a:t>
            </a:r>
          </a:p>
          <a:p>
            <a:pPr lvl="1">
              <a:lnSpc>
                <a:spcPct val="80000"/>
              </a:lnSpc>
              <a:spcBef>
                <a:spcPts val="538"/>
              </a:spcBef>
            </a:pPr>
            <a:r>
              <a:rPr lang="en-US" sz="2000" dirty="0" smtClean="0"/>
              <a:t>Join the CADUG Group on </a:t>
            </a:r>
            <a:r>
              <a:rPr lang="en-US" sz="2000" u="sng" dirty="0" smtClean="0">
                <a:solidFill>
                  <a:srgbClr val="0000FF"/>
                </a:solidFill>
                <a:hlinkClick r:id="rId4"/>
              </a:rPr>
              <a:t>www.DotNetNuke.com</a:t>
            </a:r>
            <a:r>
              <a:rPr lang="en-US" sz="2000" dirty="0" smtClean="0"/>
              <a:t> </a:t>
            </a:r>
          </a:p>
          <a:p>
            <a:pPr lvl="2">
              <a:lnSpc>
                <a:spcPct val="80000"/>
              </a:lnSpc>
              <a:spcBef>
                <a:spcPts val="450"/>
              </a:spcBef>
            </a:pPr>
            <a:r>
              <a:rPr lang="en-US" sz="1600" dirty="0" smtClean="0"/>
              <a:t>Currently 51 active members </a:t>
            </a:r>
            <a:r>
              <a:rPr lang="en-US" sz="1600" i="1" dirty="0" smtClean="0"/>
              <a:t>(up 3 from last report)</a:t>
            </a:r>
            <a:endParaRPr lang="en-US" sz="1600" dirty="0" smtClean="0"/>
          </a:p>
          <a:p>
            <a:pPr lvl="1">
              <a:lnSpc>
                <a:spcPct val="80000"/>
              </a:lnSpc>
              <a:spcBef>
                <a:spcPts val="538"/>
              </a:spcBef>
            </a:pPr>
            <a:r>
              <a:rPr lang="en-US" sz="2000" dirty="0" smtClean="0"/>
              <a:t>Join the LinkedIn Group on </a:t>
            </a:r>
            <a:r>
              <a:rPr lang="en-US" sz="2000" u="sng" dirty="0" smtClean="0">
                <a:solidFill>
                  <a:srgbClr val="0000FF"/>
                </a:solidFill>
                <a:hlinkClick r:id="rId5"/>
              </a:rPr>
              <a:t>www.LinkedIn.com</a:t>
            </a:r>
            <a:endParaRPr lang="en-US" sz="2000" dirty="0" smtClean="0"/>
          </a:p>
          <a:p>
            <a:pPr lvl="2">
              <a:lnSpc>
                <a:spcPct val="80000"/>
              </a:lnSpc>
              <a:spcBef>
                <a:spcPts val="450"/>
              </a:spcBef>
            </a:pPr>
            <a:r>
              <a:rPr lang="en-US" sz="1600" dirty="0" smtClean="0"/>
              <a:t>Currently 54 active members </a:t>
            </a:r>
            <a:r>
              <a:rPr lang="en-US" sz="1600" i="1" dirty="0" smtClean="0"/>
              <a:t>(up 5 from last report)</a:t>
            </a:r>
            <a:endParaRPr lang="en-US" sz="1600" dirty="0" smtClean="0"/>
          </a:p>
          <a:p>
            <a:pPr lvl="1">
              <a:lnSpc>
                <a:spcPct val="80000"/>
              </a:lnSpc>
              <a:spcBef>
                <a:spcPts val="538"/>
              </a:spcBef>
            </a:pPr>
            <a:r>
              <a:rPr lang="en-US" sz="2000" dirty="0" smtClean="0"/>
              <a:t>Join the Facebook Group on </a:t>
            </a:r>
            <a:r>
              <a:rPr lang="en-US" sz="2000" u="sng" dirty="0" smtClean="0">
                <a:solidFill>
                  <a:srgbClr val="0000FF"/>
                </a:solidFill>
                <a:hlinkClick r:id="rId6"/>
              </a:rPr>
              <a:t>www.Facebook.com</a:t>
            </a:r>
            <a:r>
              <a:rPr lang="en-US" sz="2000" u="sng" dirty="0" smtClean="0">
                <a:solidFill>
                  <a:srgbClr val="0000FF"/>
                </a:solidFill>
              </a:rPr>
              <a:t>/groups/</a:t>
            </a:r>
            <a:r>
              <a:rPr lang="en-US" sz="2000" u="sng" dirty="0" err="1" smtClean="0">
                <a:solidFill>
                  <a:srgbClr val="0000FF"/>
                </a:solidFill>
              </a:rPr>
              <a:t>cadug</a:t>
            </a:r>
            <a:r>
              <a:rPr lang="en-US" sz="2000" dirty="0" smtClean="0"/>
              <a:t> </a:t>
            </a:r>
          </a:p>
          <a:p>
            <a:pPr lvl="2">
              <a:lnSpc>
                <a:spcPct val="80000"/>
              </a:lnSpc>
              <a:spcBef>
                <a:spcPts val="450"/>
              </a:spcBef>
            </a:pPr>
            <a:r>
              <a:rPr lang="en-US" sz="1600" dirty="0" smtClean="0"/>
              <a:t>Currently 29 active members </a:t>
            </a:r>
            <a:r>
              <a:rPr lang="en-US" sz="1600" i="1" dirty="0" smtClean="0"/>
              <a:t>(up 1 from last report)</a:t>
            </a:r>
          </a:p>
          <a:p>
            <a:pPr lvl="1">
              <a:lnSpc>
                <a:spcPct val="80000"/>
              </a:lnSpc>
              <a:spcBef>
                <a:spcPts val="450"/>
              </a:spcBef>
            </a:pPr>
            <a:r>
              <a:rPr lang="en-US" sz="2000" dirty="0" smtClean="0"/>
              <a:t>Follow us now on Twitter: </a:t>
            </a:r>
            <a:r>
              <a:rPr lang="en-US" sz="2000" u="sng" dirty="0" smtClean="0">
                <a:solidFill>
                  <a:srgbClr val="0000FF"/>
                </a:solidFill>
                <a:hlinkClick r:id="rId7"/>
              </a:rPr>
              <a:t>@ChicagoDNN</a:t>
            </a:r>
            <a:r>
              <a:rPr lang="en-US" sz="2000" u="sng" dirty="0" smtClean="0">
                <a:solidFill>
                  <a:srgbClr val="003DCC"/>
                </a:solidFill>
                <a:hlinkClick r:id="rId7"/>
              </a:rPr>
              <a:t> </a:t>
            </a:r>
            <a:endParaRPr lang="en-US" sz="2000" u="sng" dirty="0" smtClean="0">
              <a:solidFill>
                <a:srgbClr val="003DCC"/>
              </a:solidFill>
            </a:endParaRPr>
          </a:p>
          <a:p>
            <a:pPr lvl="2">
              <a:lnSpc>
                <a:spcPct val="80000"/>
              </a:lnSpc>
              <a:spcBef>
                <a:spcPts val="450"/>
              </a:spcBef>
            </a:pPr>
            <a:r>
              <a:rPr lang="en-US" sz="1600" dirty="0" smtClean="0"/>
              <a:t>Currently 132 people following </a:t>
            </a:r>
            <a:r>
              <a:rPr lang="en-US" sz="1600" i="1" dirty="0" smtClean="0"/>
              <a:t>(up 13 from last report)</a:t>
            </a:r>
          </a:p>
          <a:p>
            <a:pPr lvl="2">
              <a:lnSpc>
                <a:spcPct val="80000"/>
              </a:lnSpc>
              <a:spcBef>
                <a:spcPts val="450"/>
              </a:spcBef>
            </a:pPr>
            <a:r>
              <a:rPr lang="en-US" sz="1600" dirty="0" smtClean="0"/>
              <a:t>Currently following 205 people </a:t>
            </a:r>
            <a:r>
              <a:rPr lang="en-US" sz="1600" i="1" dirty="0" smtClean="0"/>
              <a:t>(up 3 from last report)</a:t>
            </a:r>
            <a:endParaRPr lang="en-US" sz="1600" dirty="0" smtClean="0"/>
          </a:p>
          <a:p>
            <a:pPr lvl="1">
              <a:lnSpc>
                <a:spcPct val="80000"/>
              </a:lnSpc>
              <a:spcBef>
                <a:spcPts val="450"/>
              </a:spcBef>
            </a:pPr>
            <a:r>
              <a:rPr lang="en-US" sz="2000" dirty="0" smtClean="0"/>
              <a:t>Join the </a:t>
            </a:r>
            <a:r>
              <a:rPr lang="en-US" sz="2000" dirty="0" err="1" smtClean="0"/>
              <a:t>Meetup</a:t>
            </a:r>
            <a:r>
              <a:rPr lang="en-US" sz="2000" dirty="0" smtClean="0"/>
              <a:t> Group on </a:t>
            </a:r>
            <a:r>
              <a:rPr lang="en-US" sz="2000" u="sng" dirty="0" smtClean="0">
                <a:solidFill>
                  <a:srgbClr val="0000FF"/>
                </a:solidFill>
                <a:hlinkClick r:id="rId8"/>
              </a:rPr>
              <a:t>meetup.com/ChicagoDNN</a:t>
            </a:r>
            <a:endParaRPr lang="en-US" sz="2000" dirty="0" smtClean="0"/>
          </a:p>
          <a:p>
            <a:pPr lvl="2">
              <a:lnSpc>
                <a:spcPct val="80000"/>
              </a:lnSpc>
              <a:spcBef>
                <a:spcPts val="450"/>
              </a:spcBef>
            </a:pPr>
            <a:r>
              <a:rPr lang="en-US" sz="1600" dirty="0" smtClean="0"/>
              <a:t>Currently 49 active members </a:t>
            </a:r>
            <a:r>
              <a:rPr lang="en-US" sz="1600" i="1" dirty="0" smtClean="0"/>
              <a:t>(up 3 from last report)</a:t>
            </a:r>
          </a:p>
          <a:p>
            <a:pPr lvl="1">
              <a:lnSpc>
                <a:spcPct val="80000"/>
              </a:lnSpc>
              <a:spcBef>
                <a:spcPts val="450"/>
              </a:spcBef>
            </a:pPr>
            <a:r>
              <a:rPr lang="en-US" sz="2000" dirty="0" smtClean="0"/>
              <a:t>Join the CADUG Community on </a:t>
            </a:r>
            <a:r>
              <a:rPr lang="en-US" sz="2000" dirty="0" smtClean="0">
                <a:hlinkClick r:id="rId9"/>
              </a:rPr>
              <a:t>plus.google.com</a:t>
            </a:r>
            <a:endParaRPr lang="en-US" sz="2000" dirty="0"/>
          </a:p>
          <a:p>
            <a:pPr lvl="2">
              <a:lnSpc>
                <a:spcPct val="80000"/>
              </a:lnSpc>
              <a:spcBef>
                <a:spcPts val="450"/>
              </a:spcBef>
            </a:pPr>
            <a:r>
              <a:rPr lang="en-US" sz="1600" dirty="0" smtClean="0"/>
              <a:t>Currently 41 active members </a:t>
            </a:r>
            <a:r>
              <a:rPr lang="en-US" sz="1600" i="1" dirty="0" smtClean="0"/>
              <a:t>(up </a:t>
            </a:r>
            <a:r>
              <a:rPr lang="en-US" sz="1600" i="1" dirty="0"/>
              <a:t>3</a:t>
            </a:r>
            <a:r>
              <a:rPr lang="en-US" sz="1600" i="1" dirty="0" smtClean="0"/>
              <a:t> from last report)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get involved</a:t>
            </a:r>
            <a:endParaRPr lang="en-US" dirty="0"/>
          </a:p>
        </p:txBody>
      </p:sp>
      <p:sp>
        <p:nvSpPr>
          <p:cNvPr id="6" name="Content Placeholder 5"/>
          <p:cNvSpPr>
            <a:spLocks noGrp="1"/>
          </p:cNvSpPr>
          <p:nvPr>
            <p:ph idx="1"/>
          </p:nvPr>
        </p:nvSpPr>
        <p:spPr>
          <a:xfrm>
            <a:off x="457200" y="1600200"/>
            <a:ext cx="8229600" cy="4832092"/>
          </a:xfrm>
        </p:spPr>
        <p:txBody>
          <a:bodyPr wrap="square">
            <a:spAutoFit/>
          </a:bodyPr>
          <a:lstStyle/>
          <a:p>
            <a:pPr>
              <a:lnSpc>
                <a:spcPct val="80000"/>
              </a:lnSpc>
              <a:spcBef>
                <a:spcPct val="0"/>
              </a:spcBef>
              <a:buClrTx/>
            </a:pPr>
            <a:r>
              <a:rPr lang="en-US" sz="2400" b="1" dirty="0" smtClean="0"/>
              <a:t>Can you please help us spread the word?</a:t>
            </a:r>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buClrTx/>
            </a:pPr>
            <a:endParaRPr lang="en-US" sz="2400" b="1" dirty="0"/>
          </a:p>
          <a:p>
            <a:pPr>
              <a:lnSpc>
                <a:spcPct val="80000"/>
              </a:lnSpc>
              <a:spcBef>
                <a:spcPct val="0"/>
              </a:spcBef>
              <a:buClrTx/>
            </a:pPr>
            <a:endParaRPr lang="en-US" sz="2400" b="1" dirty="0" smtClean="0"/>
          </a:p>
          <a:p>
            <a:pPr>
              <a:lnSpc>
                <a:spcPct val="80000"/>
              </a:lnSpc>
              <a:spcBef>
                <a:spcPct val="0"/>
              </a:spcBef>
            </a:pPr>
            <a:endParaRPr lang="en-US" sz="2400" dirty="0" smtClean="0"/>
          </a:p>
          <a:p>
            <a:pPr>
              <a:lnSpc>
                <a:spcPct val="80000"/>
              </a:lnSpc>
              <a:spcBef>
                <a:spcPct val="0"/>
              </a:spcBef>
            </a:pPr>
            <a:r>
              <a:rPr lang="en-US" sz="2400" dirty="0" smtClean="0"/>
              <a:t>We are social, be </a:t>
            </a:r>
            <a:r>
              <a:rPr lang="en-US" sz="2400" dirty="0"/>
              <a:t>sure that you have liked us, followed us, joined us, </a:t>
            </a:r>
            <a:r>
              <a:rPr lang="en-US" sz="2400" dirty="0" smtClean="0"/>
              <a:t>circled us, etc</a:t>
            </a:r>
            <a:r>
              <a:rPr lang="en-US" sz="2400" dirty="0"/>
              <a:t>…</a:t>
            </a:r>
          </a:p>
          <a:p>
            <a:pPr>
              <a:lnSpc>
                <a:spcPct val="80000"/>
              </a:lnSpc>
              <a:spcBef>
                <a:spcPct val="0"/>
              </a:spcBef>
            </a:pPr>
            <a:r>
              <a:rPr lang="en-US" sz="2400" dirty="0"/>
              <a:t>Share, like, </a:t>
            </a:r>
            <a:r>
              <a:rPr lang="en-US" sz="2400" dirty="0" err="1" smtClean="0"/>
              <a:t>retweet</a:t>
            </a:r>
            <a:r>
              <a:rPr lang="en-US" sz="2400" dirty="0" smtClean="0"/>
              <a:t>, +1 our posts and we will share, like and </a:t>
            </a:r>
            <a:r>
              <a:rPr lang="en-US" sz="2400" dirty="0" err="1" smtClean="0"/>
              <a:t>retweet</a:t>
            </a:r>
            <a:r>
              <a:rPr lang="en-US" sz="2400" dirty="0" smtClean="0"/>
              <a:t> and +1 your posts as well</a:t>
            </a:r>
            <a:endParaRPr lang="en-US" sz="2400" dirty="0"/>
          </a:p>
          <a:p>
            <a:pPr>
              <a:lnSpc>
                <a:spcPct val="80000"/>
              </a:lnSpc>
              <a:spcBef>
                <a:spcPct val="0"/>
              </a:spcBef>
              <a:buClrTx/>
            </a:pPr>
            <a:r>
              <a:rPr lang="en-US" sz="2400" dirty="0" smtClean="0"/>
              <a:t>Post a message about the Chicago Area DotNetNuke Users group to your Social Media circle of friends, family and neighbors</a:t>
            </a:r>
          </a:p>
          <a:p>
            <a:pPr>
              <a:lnSpc>
                <a:spcPct val="80000"/>
              </a:lnSpc>
              <a:spcBef>
                <a:spcPct val="0"/>
              </a:spcBef>
              <a:buClrTx/>
            </a:pPr>
            <a:r>
              <a:rPr lang="en-US" sz="2400" dirty="0" smtClean="0"/>
              <a:t>Tell people about us and help us grow this group</a:t>
            </a:r>
          </a:p>
        </p:txBody>
      </p:sp>
      <p:pic>
        <p:nvPicPr>
          <p:cNvPr id="9" name="Picture 8"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809" y="2797009"/>
            <a:ext cx="915425" cy="915425"/>
          </a:xfrm>
          <a:prstGeom prst="rect">
            <a:avLst/>
          </a:prstGeom>
        </p:spPr>
      </p:pic>
      <p:pic>
        <p:nvPicPr>
          <p:cNvPr id="12" name="Picture 11"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549" y="2808314"/>
            <a:ext cx="924483" cy="904120"/>
          </a:xfrm>
          <a:prstGeom prst="rect">
            <a:avLst/>
          </a:prstGeom>
        </p:spPr>
      </p:pic>
      <p:pic>
        <p:nvPicPr>
          <p:cNvPr id="15" name="Picture 14" descr="imgr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743" y="2797009"/>
            <a:ext cx="1230111" cy="909622"/>
          </a:xfrm>
          <a:prstGeom prst="rect">
            <a:avLst/>
          </a:prstGeom>
        </p:spPr>
      </p:pic>
      <p:pic>
        <p:nvPicPr>
          <p:cNvPr id="24" name="Picture 23" descr="imgr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0268" y="2797009"/>
            <a:ext cx="909819" cy="909819"/>
          </a:xfrm>
          <a:prstGeom prst="rect">
            <a:avLst/>
          </a:prstGeom>
        </p:spPr>
      </p:pic>
      <p:pic>
        <p:nvPicPr>
          <p:cNvPr id="36" name="Picture 35" descr="DotNetNuk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8245" y="2085225"/>
            <a:ext cx="2353143" cy="568000"/>
          </a:xfrm>
          <a:prstGeom prst="rect">
            <a:avLst/>
          </a:prstGeom>
        </p:spPr>
      </p:pic>
      <p:pic>
        <p:nvPicPr>
          <p:cNvPr id="39" name="Picture 38" descr="imgr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7083" y="2801805"/>
            <a:ext cx="910629" cy="910629"/>
          </a:xfrm>
          <a:prstGeom prst="rect">
            <a:avLst/>
          </a:prstGeom>
        </p:spPr>
      </p:pic>
      <p:pic>
        <p:nvPicPr>
          <p:cNvPr id="2" name="Picture 1" descr="googl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2485" y="2808314"/>
            <a:ext cx="850392" cy="850392"/>
          </a:xfrm>
          <a:prstGeom prst="rect">
            <a:avLst/>
          </a:prstGeom>
        </p:spPr>
      </p:pic>
    </p:spTree>
    <p:extLst>
      <p:ext uri="{BB962C8B-B14F-4D97-AF65-F5344CB8AC3E}">
        <p14:creationId xmlns:p14="http://schemas.microsoft.com/office/powerpoint/2010/main" val="3136549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LinkedIn Group Statistics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2" r="-2"/>
          <a:stretch>
            <a:fillRect/>
          </a:stretch>
        </p:blipFill>
        <p:spPr>
          <a:xfrm>
            <a:off x="939800" y="1600200"/>
            <a:ext cx="7264400" cy="4525963"/>
          </a:xfrm>
        </p:spPr>
      </p:pic>
      <p:sp>
        <p:nvSpPr>
          <p:cNvPr id="3" name="TextBox 2"/>
          <p:cNvSpPr txBox="1"/>
          <p:nvPr/>
        </p:nvSpPr>
        <p:spPr>
          <a:xfrm>
            <a:off x="7088646" y="6194930"/>
            <a:ext cx="1115554" cy="230832"/>
          </a:xfrm>
          <a:prstGeom prst="rect">
            <a:avLst/>
          </a:prstGeom>
          <a:noFill/>
        </p:spPr>
        <p:txBody>
          <a:bodyPr wrap="none" rtlCol="0">
            <a:spAutoFit/>
          </a:bodyPr>
          <a:lstStyle/>
          <a:p>
            <a:r>
              <a:rPr lang="en-US" sz="900" i="1" dirty="0" smtClean="0"/>
              <a:t>Updated: 04/02/13</a:t>
            </a:r>
            <a:endParaRPr lang="en-US" sz="900" i="1" dirty="0"/>
          </a:p>
        </p:txBody>
      </p:sp>
    </p:spTree>
    <p:extLst>
      <p:ext uri="{BB962C8B-B14F-4D97-AF65-F5344CB8AC3E}">
        <p14:creationId xmlns:p14="http://schemas.microsoft.com/office/powerpoint/2010/main" val="71432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893938" y="1600200"/>
            <a:ext cx="5080000" cy="4826000"/>
          </a:xfrm>
          <a:prstGeom prst="rect">
            <a:avLst/>
          </a:prstGeom>
          <a:noFill/>
          <a:ln w="12700" cap="flat">
            <a:noFill/>
            <a:miter lim="800000"/>
            <a:headEnd/>
            <a:tailEnd/>
          </a:ln>
        </p:spPr>
      </p:pic>
      <p:sp>
        <p:nvSpPr>
          <p:cNvPr id="6" name="Title 5"/>
          <p:cNvSpPr>
            <a:spLocks noGrp="1"/>
          </p:cNvSpPr>
          <p:nvPr>
            <p:ph type="ctrTitle"/>
          </p:nvPr>
        </p:nvSpPr>
        <p:spPr/>
        <p:txBody>
          <a:bodyPr/>
          <a:lstStyle/>
          <a:p>
            <a:r>
              <a:rPr lang="en-US" dirty="0" smtClean="0"/>
              <a:t>DotNetNuke Corporate</a:t>
            </a:r>
            <a:endParaRPr lang="en-US" dirty="0"/>
          </a:p>
        </p:txBody>
      </p:sp>
      <p:sp>
        <p:nvSpPr>
          <p:cNvPr id="7" name="Subtitle 6"/>
          <p:cNvSpPr>
            <a:spLocks noGrp="1"/>
          </p:cNvSpPr>
          <p:nvPr>
            <p:ph type="subTitle" idx="1"/>
          </p:nvPr>
        </p:nvSpPr>
        <p:spPr/>
        <p:txBody>
          <a:bodyPr/>
          <a:lstStyle/>
          <a:p>
            <a:r>
              <a:rPr lang="en-US" dirty="0" smtClean="0">
                <a:solidFill>
                  <a:schemeClr val="tx1"/>
                </a:solidFill>
              </a:rPr>
              <a:t>In The News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DotNetNuke in the News</a:t>
            </a:r>
            <a:endParaRPr lang="en-US" dirty="0"/>
          </a:p>
        </p:txBody>
      </p:sp>
      <p:sp>
        <p:nvSpPr>
          <p:cNvPr id="3" name="Content Placeholder 2"/>
          <p:cNvSpPr>
            <a:spLocks noGrp="1"/>
          </p:cNvSpPr>
          <p:nvPr>
            <p:ph idx="1"/>
          </p:nvPr>
        </p:nvSpPr>
        <p:spPr/>
        <p:txBody>
          <a:bodyPr>
            <a:normAutofit/>
          </a:bodyPr>
          <a:lstStyle/>
          <a:p>
            <a:r>
              <a:rPr lang="en-US" dirty="0" smtClean="0"/>
              <a:t>DotNetNuke Press Releases</a:t>
            </a:r>
          </a:p>
          <a:p>
            <a:pPr lvl="1"/>
            <a:r>
              <a:rPr lang="en-US" dirty="0"/>
              <a:t>New DNN Social Integrates Communities into Corporate Websites to Optimize Customer Engagement - Tuesday, March 19, </a:t>
            </a:r>
            <a:r>
              <a:rPr lang="en-US" dirty="0" smtClean="0"/>
              <a:t>2013</a:t>
            </a:r>
          </a:p>
          <a:p>
            <a:pPr lvl="1"/>
            <a:r>
              <a:rPr lang="en-US" dirty="0"/>
              <a:t>DNN World Announcement - </a:t>
            </a:r>
            <a:r>
              <a:rPr lang="en-US" dirty="0" err="1"/>
              <a:t>Navin</a:t>
            </a:r>
            <a:r>
              <a:rPr lang="en-US" dirty="0"/>
              <a:t> </a:t>
            </a:r>
            <a:r>
              <a:rPr lang="en-US" dirty="0" err="1" smtClean="0"/>
              <a:t>Nagiah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DotNetNuke</a:t>
            </a:r>
            <a:r>
              <a:rPr lang="en-US" dirty="0"/>
              <a:t> in the News</a:t>
            </a:r>
          </a:p>
        </p:txBody>
      </p:sp>
      <p:sp>
        <p:nvSpPr>
          <p:cNvPr id="3" name="Content Placeholder 2"/>
          <p:cNvSpPr>
            <a:spLocks noGrp="1"/>
          </p:cNvSpPr>
          <p:nvPr>
            <p:ph idx="1"/>
          </p:nvPr>
        </p:nvSpPr>
        <p:spPr>
          <a:xfrm>
            <a:off x="457200" y="1600200"/>
            <a:ext cx="8229600" cy="4263128"/>
          </a:xfrm>
        </p:spPr>
        <p:txBody>
          <a:bodyPr>
            <a:normAutofit fontScale="85000" lnSpcReduction="20000"/>
          </a:bodyPr>
          <a:lstStyle/>
          <a:p>
            <a:r>
              <a:rPr lang="en-US" dirty="0"/>
              <a:t>New DNN Social Integrates Communities into Corporate Websites to Optimize Customer Engagement - Tuesday, March 19, </a:t>
            </a:r>
            <a:r>
              <a:rPr lang="en-US" dirty="0" smtClean="0"/>
              <a:t>2013</a:t>
            </a:r>
          </a:p>
          <a:p>
            <a:pPr lvl="1"/>
            <a:r>
              <a:rPr lang="en-US" dirty="0"/>
              <a:t>DotNetNuke (DNN), whose award-winning web content management system (CMS) powers hundreds of thousands of websites around the world, today announced a social software solution aimed at optimizing customer engagement and loyalty through online communities. DNN Social gives businesses the ability to easily create and manage communities on their existing websites, giving end-users a one-stop destination for consuming content, exchanging ideas and interacting with other community members.</a:t>
            </a:r>
          </a:p>
        </p:txBody>
      </p:sp>
    </p:spTree>
    <p:extLst>
      <p:ext uri="{BB962C8B-B14F-4D97-AF65-F5344CB8AC3E}">
        <p14:creationId xmlns:p14="http://schemas.microsoft.com/office/powerpoint/2010/main" val="5962023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1475</TotalTime>
  <Words>2352</Words>
  <Application>Microsoft Macintosh PowerPoint</Application>
  <PresentationFormat>On-screen Show (4:3)</PresentationFormat>
  <Paragraphs>220</Paragraphs>
  <Slides>32</Slides>
  <Notes>0</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Chicago Area DotNetNuke Users Group</vt:lpstr>
      <vt:lpstr>New nuke stuff</vt:lpstr>
      <vt:lpstr>Agenda</vt:lpstr>
      <vt:lpstr>How to get involved</vt:lpstr>
      <vt:lpstr>How to get involved</vt:lpstr>
      <vt:lpstr>LinkedIn Group Statistics</vt:lpstr>
      <vt:lpstr>DotNetNuke Corporate</vt:lpstr>
      <vt:lpstr>DotNetNuke in the News</vt:lpstr>
      <vt:lpstr>DotNetNuke in the News</vt:lpstr>
      <vt:lpstr>DotNetNuke in the News</vt:lpstr>
      <vt:lpstr>DotNetNuke in the News</vt:lpstr>
      <vt:lpstr>DotNetNuke in the News</vt:lpstr>
      <vt:lpstr>Release Updates</vt:lpstr>
      <vt:lpstr>Good Advice</vt:lpstr>
      <vt:lpstr>Release Updates</vt:lpstr>
      <vt:lpstr>Major Highlights</vt:lpstr>
      <vt:lpstr>Security Fixes</vt:lpstr>
      <vt:lpstr>Release Updates</vt:lpstr>
      <vt:lpstr>Major Highlights</vt:lpstr>
      <vt:lpstr>Security Fixes</vt:lpstr>
      <vt:lpstr>Minimum Requirements</vt:lpstr>
      <vt:lpstr>V7.x Release Notes</vt:lpstr>
      <vt:lpstr>CADUG Updates</vt:lpstr>
      <vt:lpstr>CADUG Website Hosting</vt:lpstr>
      <vt:lpstr>CADUG Website</vt:lpstr>
      <vt:lpstr>CADUG Website</vt:lpstr>
      <vt:lpstr>PowerPoint Presentation</vt:lpstr>
      <vt:lpstr>PowerPoint Presentation</vt:lpstr>
      <vt:lpstr>PowerPoint Presentation</vt:lpstr>
      <vt:lpstr>PowerPoint Presentation</vt:lpstr>
      <vt:lpstr>PowerPoint Presentation</vt:lpstr>
      <vt:lpstr>Wrap Up / 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Area DotNetNuke Users Group</dc:title>
  <dc:creator>James Nagy</dc:creator>
  <cp:lastModifiedBy>James Nagy</cp:lastModifiedBy>
  <cp:revision>91</cp:revision>
  <dcterms:created xsi:type="dcterms:W3CDTF">2010-11-17T23:45:39Z</dcterms:created>
  <dcterms:modified xsi:type="dcterms:W3CDTF">2013-05-14T00:24:23Z</dcterms:modified>
</cp:coreProperties>
</file>