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333" r:id="rId6"/>
    <p:sldId id="261" r:id="rId7"/>
    <p:sldId id="263" r:id="rId8"/>
    <p:sldId id="311" r:id="rId9"/>
    <p:sldId id="396" r:id="rId10"/>
    <p:sldId id="397" r:id="rId11"/>
    <p:sldId id="398" r:id="rId12"/>
    <p:sldId id="399" r:id="rId13"/>
    <p:sldId id="400" r:id="rId14"/>
    <p:sldId id="401" r:id="rId15"/>
    <p:sldId id="402" r:id="rId16"/>
    <p:sldId id="403" r:id="rId17"/>
    <p:sldId id="404" r:id="rId18"/>
    <p:sldId id="405" r:id="rId19"/>
    <p:sldId id="406" r:id="rId20"/>
    <p:sldId id="407" r:id="rId21"/>
    <p:sldId id="408" r:id="rId22"/>
    <p:sldId id="409" r:id="rId23"/>
    <p:sldId id="410" r:id="rId24"/>
    <p:sldId id="411" r:id="rId25"/>
    <p:sldId id="412" r:id="rId26"/>
    <p:sldId id="413" r:id="rId27"/>
    <p:sldId id="414" r:id="rId28"/>
    <p:sldId id="364" r:id="rId29"/>
    <p:sldId id="264" r:id="rId30"/>
    <p:sldId id="379" r:id="rId31"/>
    <p:sldId id="417" r:id="rId32"/>
    <p:sldId id="415" r:id="rId33"/>
    <p:sldId id="416" r:id="rId34"/>
    <p:sldId id="367" r:id="rId35"/>
    <p:sldId id="395" r:id="rId36"/>
    <p:sldId id="368" r:id="rId37"/>
    <p:sldId id="378" r:id="rId38"/>
    <p:sldId id="386" r:id="rId39"/>
    <p:sldId id="387" r:id="rId40"/>
    <p:sldId id="418" r:id="rId41"/>
    <p:sldId id="419" r:id="rId42"/>
    <p:sldId id="420" r:id="rId43"/>
    <p:sldId id="421" r:id="rId44"/>
    <p:sldId id="392" r:id="rId45"/>
    <p:sldId id="393" r:id="rId46"/>
    <p:sldId id="270" r:id="rId47"/>
    <p:sldId id="271" r:id="rId48"/>
    <p:sldId id="272" r:id="rId49"/>
    <p:sldId id="334" r:id="rId50"/>
    <p:sldId id="275"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954" autoAdjust="0"/>
    <p:restoredTop sz="99924" autoAdjust="0"/>
  </p:normalViewPr>
  <p:slideViewPr>
    <p:cSldViewPr snapToGrid="0" snapToObjects="1">
      <p:cViewPr varScale="1">
        <p:scale>
          <a:sx n="161" d="100"/>
          <a:sy n="161" d="100"/>
        </p:scale>
        <p:origin x="-112" y="-6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FF0000"/>
                </a:solidFill>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0149DF-FBFE-6D4D-BCE9-60899A93DE7D}" type="datetimeFigureOut">
              <a:rPr lang="en-US" smtClean="0"/>
              <a:pPr/>
              <a:t>2/12/14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7F6A4-7E4E-B54E-B404-20783B1D194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effectLst>
                  <a:outerShdw blurRad="50800" dist="50800" dir="2700000" algn="tl" rotWithShape="0">
                    <a:schemeClr val="tx1"/>
                  </a:outerShdw>
                </a:effectLst>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0149DF-FBFE-6D4D-BCE9-60899A93DE7D}" type="datetimeFigureOut">
              <a:rPr lang="en-US" smtClean="0"/>
              <a:pPr/>
              <a:t>2/12/14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7F6A4-7E4E-B54E-B404-20783B1D194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0149DF-FBFE-6D4D-BCE9-60899A93DE7D}" type="datetimeFigureOut">
              <a:rPr lang="en-US" smtClean="0"/>
              <a:pPr/>
              <a:t>2/12/14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7F6A4-7E4E-B54E-B404-20783B1D194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0149DF-FBFE-6D4D-BCE9-60899A93DE7D}" type="datetimeFigureOut">
              <a:rPr lang="en-US" smtClean="0"/>
              <a:pPr/>
              <a:t>2/12/14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7F6A4-7E4E-B54E-B404-20783B1D194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FF0000"/>
                </a:solidFill>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0149DF-FBFE-6D4D-BCE9-60899A93DE7D}" type="datetimeFigureOut">
              <a:rPr lang="en-US" smtClean="0"/>
              <a:pPr/>
              <a:t>2/12/14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7F6A4-7E4E-B54E-B404-20783B1D194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effectLst>
                  <a:outerShdw blurRad="50800" dist="50800" dir="2700000" algn="tl" rotWithShape="0">
                    <a:schemeClr val="tx1"/>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0149DF-FBFE-6D4D-BCE9-60899A93DE7D}" type="datetimeFigureOut">
              <a:rPr lang="en-US" smtClean="0"/>
              <a:pPr/>
              <a:t>2/12/14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7F6A4-7E4E-B54E-B404-20783B1D194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effectLst>
                  <a:outerShdw blurRad="50800" dist="50800" dir="2700000" algn="tl" rotWithShape="0">
                    <a:schemeClr val="tx1"/>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0149DF-FBFE-6D4D-BCE9-60899A93DE7D}" type="datetimeFigureOut">
              <a:rPr lang="en-US" smtClean="0"/>
              <a:pPr/>
              <a:t>2/12/14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B7F6A4-7E4E-B54E-B404-20783B1D194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effectLst>
                  <a:outerShdw blurRad="50800" dist="50800" dir="2700000" algn="tl" rotWithShape="0">
                    <a:schemeClr val="tx1"/>
                  </a:outerShdw>
                </a:effectLst>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60149DF-FBFE-6D4D-BCE9-60899A93DE7D}" type="datetimeFigureOut">
              <a:rPr lang="en-US" smtClean="0"/>
              <a:pPr/>
              <a:t>2/12/14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B7F6A4-7E4E-B54E-B404-20783B1D194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0149DF-FBFE-6D4D-BCE9-60899A93DE7D}" type="datetimeFigureOut">
              <a:rPr lang="en-US" smtClean="0"/>
              <a:pPr/>
              <a:t>2/12/14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B7F6A4-7E4E-B54E-B404-20783B1D1949}" type="slidenum">
              <a:rPr lang="en-US" smtClean="0"/>
              <a:pPr/>
              <a:t>‹#›</a:t>
            </a:fld>
            <a:endParaRPr lang="en-US"/>
          </a:p>
        </p:txBody>
      </p:sp>
      <p:sp useBgFill="1">
        <p:nvSpPr>
          <p:cNvPr id="6" name="Rectangle 5"/>
          <p:cNvSpPr/>
          <p:nvPr userDrawn="1"/>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0149DF-FBFE-6D4D-BCE9-60899A93DE7D}" type="datetimeFigureOut">
              <a:rPr lang="en-US" smtClean="0"/>
              <a:pPr/>
              <a:t>2/12/14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7F6A4-7E4E-B54E-B404-20783B1D194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0149DF-FBFE-6D4D-BCE9-60899A93DE7D}" type="datetimeFigureOut">
              <a:rPr lang="en-US" smtClean="0"/>
              <a:pPr/>
              <a:t>2/12/14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7F6A4-7E4E-B54E-B404-20783B1D194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Screen Shot 2013-08-06 at 4.54.58 PM.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0707" y="0"/>
            <a:ext cx="9200945" cy="1509673"/>
          </a:xfrm>
          <a:prstGeom prst="rect">
            <a:avLst/>
          </a:prstGeom>
        </p:spPr>
      </p:pic>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0149DF-FBFE-6D4D-BCE9-60899A93DE7D}" type="datetimeFigureOut">
              <a:rPr lang="en-US" smtClean="0"/>
              <a:pPr/>
              <a:t>2/12/14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7F6A4-7E4E-B54E-B404-20783B1D1949}" type="slidenum">
              <a:rPr lang="en-US" smtClean="0"/>
              <a:pPr/>
              <a:t>‹#›</a:t>
            </a:fld>
            <a:endParaRPr lang="en-US"/>
          </a:p>
        </p:txBody>
      </p:sp>
      <p:sp>
        <p:nvSpPr>
          <p:cNvPr id="2" name="Title Placeholder 1"/>
          <p:cNvSpPr>
            <a:spLocks noGrp="1"/>
          </p:cNvSpPr>
          <p:nvPr>
            <p:ph type="title"/>
          </p:nvPr>
        </p:nvSpPr>
        <p:spPr>
          <a:xfrm>
            <a:off x="3630680" y="421022"/>
            <a:ext cx="5056119" cy="1000790"/>
          </a:xfrm>
          <a:prstGeom prst="rect">
            <a:avLst/>
          </a:prstGeom>
        </p:spPr>
        <p:txBody>
          <a:bodyPr vert="horz" lIns="0" tIns="0" rIns="0" bIns="0" rtlCol="0" anchor="t" anchorCtr="0">
            <a:normAutofit/>
          </a:bodyPr>
          <a:lstStyle/>
          <a:p>
            <a:r>
              <a:rPr lang="en-US" dirty="0" smtClean="0"/>
              <a:t>Click to edit Master title style</a:t>
            </a:r>
            <a:endParaRPr lang="en-US" dirty="0"/>
          </a:p>
        </p:txBody>
      </p:sp>
      <p:pic>
        <p:nvPicPr>
          <p:cNvPr id="9" name="Picture 8" descr="DNN_fullcolor_pos.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315200" y="6001512"/>
            <a:ext cx="1828800" cy="85648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600" kern="1200" cap="none">
          <a:solidFill>
            <a:srgbClr val="FFFFFF"/>
          </a:solidFill>
          <a:effectLst>
            <a:outerShdw blurRad="50800" dist="50800" dir="2700000" algn="tl" rotWithShape="0">
              <a:schemeClr val="tx1"/>
            </a:outerShdw>
          </a:effectLst>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 Id="rId3"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 Id="rId3" Type="http://schemas.openxmlformats.org/officeDocument/2006/relationships/image" Target="../media/image1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 Id="rId3" Type="http://schemas.openxmlformats.org/officeDocument/2006/relationships/image" Target="../media/image1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hicagoDNN.com" TargetMode="External"/><Relationship Id="rId4" Type="http://schemas.openxmlformats.org/officeDocument/2006/relationships/hyperlink" Target="http://www.DotNetNuke.com" TargetMode="External"/><Relationship Id="rId5" Type="http://schemas.openxmlformats.org/officeDocument/2006/relationships/hyperlink" Target="http://www.LinkedIn.com" TargetMode="External"/><Relationship Id="rId6" Type="http://schemas.openxmlformats.org/officeDocument/2006/relationships/hyperlink" Target="http://www.Facebook.com" TargetMode="External"/><Relationship Id="rId7" Type="http://schemas.openxmlformats.org/officeDocument/2006/relationships/hyperlink" Target="http://www.twitter.com/ChicagoDNN" TargetMode="External"/><Relationship Id="rId8" Type="http://schemas.openxmlformats.org/officeDocument/2006/relationships/hyperlink" Target="http://www.meetup.com/ChicagoDNN" TargetMode="External"/><Relationship Id="rId9" Type="http://schemas.openxmlformats.org/officeDocument/2006/relationships/hyperlink" Target="http://www.plus.google.com" TargetMode="External"/><Relationship Id="rId1" Type="http://schemas.openxmlformats.org/officeDocument/2006/relationships/slideLayout" Target="../slideLayouts/slideLayout2.xml"/><Relationship Id="rId2" Type="http://schemas.openxmlformats.org/officeDocument/2006/relationships/hyperlink" Target="http://www.ChicagoDNN.org"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png"/><Relationship Id="rId3" Type="http://schemas.openxmlformats.org/officeDocument/2006/relationships/image" Target="../media/image2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 Id="rId3" Type="http://schemas.openxmlformats.org/officeDocument/2006/relationships/image" Target="../media/image2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png"/><Relationship Id="rId3" Type="http://schemas.openxmlformats.org/officeDocument/2006/relationships/image" Target="../media/image2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png"/><Relationship Id="rId7" Type="http://schemas.openxmlformats.org/officeDocument/2006/relationships/image" Target="../media/image10.jpeg"/><Relationship Id="rId8"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0.xml.rels><?xml version="1.0" encoding="UTF-8" standalone="yes"?>
<Relationships xmlns="http://schemas.openxmlformats.org/package/2006/relationships"><Relationship Id="rId11" Type="http://schemas.openxmlformats.org/officeDocument/2006/relationships/image" Target="../media/image34.png"/><Relationship Id="rId12" Type="http://schemas.openxmlformats.org/officeDocument/2006/relationships/image" Target="../media/image35.png"/><Relationship Id="rId13" Type="http://schemas.openxmlformats.org/officeDocument/2006/relationships/image" Target="../media/image36.png"/><Relationship Id="rId1" Type="http://schemas.openxmlformats.org/officeDocument/2006/relationships/slideLayout" Target="../slideLayouts/slideLayout5.xml"/><Relationship Id="rId2" Type="http://schemas.openxmlformats.org/officeDocument/2006/relationships/hyperlink" Target="http://www.ChicagoDNN.org" TargetMode="External"/><Relationship Id="rId3" Type="http://schemas.openxmlformats.org/officeDocument/2006/relationships/hyperlink" Target="http://www.DotNetNuke.com" TargetMode="External"/><Relationship Id="rId4" Type="http://schemas.openxmlformats.org/officeDocument/2006/relationships/hyperlink" Target="mailto:Don@SprocketWebsites.com" TargetMode="External"/><Relationship Id="rId5" Type="http://schemas.openxmlformats.org/officeDocument/2006/relationships/image" Target="../media/image3.png"/><Relationship Id="rId6" Type="http://schemas.openxmlformats.org/officeDocument/2006/relationships/image" Target="../media/image29.gif"/><Relationship Id="rId7" Type="http://schemas.openxmlformats.org/officeDocument/2006/relationships/image" Target="../media/image30.png"/><Relationship Id="rId8" Type="http://schemas.openxmlformats.org/officeDocument/2006/relationships/image" Target="../media/image31.png"/><Relationship Id="rId9" Type="http://schemas.openxmlformats.org/officeDocument/2006/relationships/image" Target="../media/image32.png"/><Relationship Id="rId10" Type="http://schemas.openxmlformats.org/officeDocument/2006/relationships/image" Target="../media/image3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Chicago </a:t>
            </a:r>
            <a:r>
              <a:rPr lang="en-US" smtClean="0"/>
              <a:t>Area DNN Users </a:t>
            </a:r>
            <a:r>
              <a:rPr lang="en-US" dirty="0" smtClean="0"/>
              <a:t>Group</a:t>
            </a:r>
            <a:endParaRPr lang="en-US" dirty="0"/>
          </a:p>
        </p:txBody>
      </p:sp>
      <p:sp>
        <p:nvSpPr>
          <p:cNvPr id="3" name="Subtitle 2"/>
          <p:cNvSpPr>
            <a:spLocks noGrp="1"/>
          </p:cNvSpPr>
          <p:nvPr>
            <p:ph type="subTitle" idx="1"/>
          </p:nvPr>
        </p:nvSpPr>
        <p:spPr>
          <a:xfrm>
            <a:off x="1441756" y="3886199"/>
            <a:ext cx="5904339" cy="2794612"/>
          </a:xfrm>
        </p:spPr>
        <p:txBody>
          <a:bodyPr wrap="square">
            <a:spAutoFit/>
          </a:bodyPr>
          <a:lstStyle/>
          <a:p>
            <a:pPr>
              <a:lnSpc>
                <a:spcPct val="120000"/>
              </a:lnSpc>
              <a:spcBef>
                <a:spcPts val="0"/>
              </a:spcBef>
              <a:spcAft>
                <a:spcPts val="600"/>
              </a:spcAft>
            </a:pPr>
            <a:r>
              <a:rPr lang="en-US" sz="1800" dirty="0" smtClean="0"/>
              <a:t>Thank you to our sponsors!</a:t>
            </a:r>
          </a:p>
          <a:p>
            <a:pPr>
              <a:lnSpc>
                <a:spcPct val="120000"/>
              </a:lnSpc>
              <a:spcBef>
                <a:spcPts val="0"/>
              </a:spcBef>
              <a:spcAft>
                <a:spcPts val="600"/>
              </a:spcAft>
            </a:pPr>
            <a:endParaRPr lang="en-US" sz="1800" dirty="0" smtClean="0"/>
          </a:p>
          <a:p>
            <a:pPr>
              <a:lnSpc>
                <a:spcPct val="120000"/>
              </a:lnSpc>
              <a:spcBef>
                <a:spcPts val="0"/>
              </a:spcBef>
              <a:spcAft>
                <a:spcPts val="600"/>
              </a:spcAft>
            </a:pPr>
            <a:endParaRPr lang="en-US" sz="1800" dirty="0" smtClean="0"/>
          </a:p>
          <a:p>
            <a:pPr marL="304800" indent="-304800">
              <a:lnSpc>
                <a:spcPct val="120000"/>
              </a:lnSpc>
              <a:spcBef>
                <a:spcPts val="0"/>
              </a:spcBef>
              <a:spcAft>
                <a:spcPts val="600"/>
              </a:spcAft>
            </a:pPr>
            <a:r>
              <a:rPr lang="en-US" sz="1800" dirty="0" smtClean="0"/>
              <a:t>For providing web hosting for the CADUG Website </a:t>
            </a:r>
            <a:r>
              <a:rPr lang="en-US" sz="1800" dirty="0"/>
              <a:t> </a:t>
            </a:r>
            <a:r>
              <a:rPr lang="en-US" sz="1800" dirty="0" smtClean="0"/>
              <a:t>                &amp; Pizza and Soda at our face-to-face meetings</a:t>
            </a:r>
          </a:p>
          <a:p>
            <a:pPr marL="304800" indent="-304800">
              <a:lnSpc>
                <a:spcPct val="120000"/>
              </a:lnSpc>
              <a:spcBef>
                <a:spcPts val="0"/>
              </a:spcBef>
              <a:spcAft>
                <a:spcPts val="600"/>
              </a:spcAft>
            </a:pPr>
            <a:r>
              <a:rPr lang="en-US" sz="1800" dirty="0" smtClean="0"/>
              <a:t>They are offering any CADUG member a 50% discount on their first month of </a:t>
            </a:r>
            <a:r>
              <a:rPr lang="en-US" sz="1800" smtClean="0"/>
              <a:t>a new subscription</a:t>
            </a:r>
            <a:endParaRPr lang="en-US" sz="1800" dirty="0" smtClean="0"/>
          </a:p>
        </p:txBody>
      </p:sp>
      <p:pic>
        <p:nvPicPr>
          <p:cNvPr id="4" name="Picture 3"/>
          <p:cNvPicPr>
            <a:picLocks noChangeAspect="1" noChangeArrowheads="1"/>
          </p:cNvPicPr>
          <p:nvPr/>
        </p:nvPicPr>
        <p:blipFill>
          <a:blip r:embed="rId2"/>
          <a:srcRect/>
          <a:stretch>
            <a:fillRect/>
          </a:stretch>
        </p:blipFill>
        <p:spPr bwMode="auto">
          <a:xfrm>
            <a:off x="2597064" y="4497733"/>
            <a:ext cx="3937000" cy="546100"/>
          </a:xfrm>
          <a:prstGeom prst="rect">
            <a:avLst/>
          </a:prstGeom>
          <a:noFill/>
          <a:ln w="12700" cap="rnd">
            <a:noFill/>
            <a:round/>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8" y="1600200"/>
            <a:ext cx="7336005" cy="4749983"/>
          </a:xfrm>
        </p:spPr>
        <p:txBody>
          <a:bodyPr>
            <a:normAutofit/>
          </a:bodyPr>
          <a:lstStyle/>
          <a:p>
            <a:r>
              <a:rPr lang="en-US" dirty="0"/>
              <a:t>Steal These Community Management Tips from CMX Summit Presenters</a:t>
            </a:r>
          </a:p>
          <a:p>
            <a:pPr lvl="1"/>
            <a:r>
              <a:rPr lang="en-US" dirty="0"/>
              <a:t>Dennis </a:t>
            </a:r>
            <a:r>
              <a:rPr lang="en-US" dirty="0" err="1"/>
              <a:t>Shiao</a:t>
            </a:r>
            <a:r>
              <a:rPr lang="en-US" dirty="0"/>
              <a:t>  2/7/2014  0 Comments</a:t>
            </a:r>
          </a:p>
          <a:p>
            <a:pPr lvl="1"/>
            <a:r>
              <a:rPr lang="en-US" dirty="0"/>
              <a:t>Gain actionable community management tips that you can apply to your online community right away.</a:t>
            </a:r>
            <a:endParaRPr lang="en-US" dirty="0"/>
          </a:p>
        </p:txBody>
      </p:sp>
      <p:sp>
        <p:nvSpPr>
          <p:cNvPr id="2" name="Title 1"/>
          <p:cNvSpPr>
            <a:spLocks noGrp="1"/>
          </p:cNvSpPr>
          <p:nvPr>
            <p:ph type="title"/>
          </p:nvPr>
        </p:nvSpPr>
        <p:spPr/>
        <p:txBody>
          <a:bodyPr>
            <a:normAutofit/>
          </a:bodyPr>
          <a:lstStyle/>
          <a:p>
            <a:r>
              <a:rPr lang="en-US" dirty="0" err="1"/>
              <a:t>Dnn</a:t>
            </a:r>
            <a:r>
              <a:rPr lang="en-US" dirty="0"/>
              <a:t> Corporate Blog</a:t>
            </a:r>
          </a:p>
        </p:txBody>
      </p:sp>
    </p:spTree>
    <p:extLst>
      <p:ext uri="{BB962C8B-B14F-4D97-AF65-F5344CB8AC3E}">
        <p14:creationId xmlns:p14="http://schemas.microsoft.com/office/powerpoint/2010/main" val="49241671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8" y="1600200"/>
            <a:ext cx="7336005" cy="4749983"/>
          </a:xfrm>
        </p:spPr>
        <p:txBody>
          <a:bodyPr>
            <a:normAutofit/>
          </a:bodyPr>
          <a:lstStyle/>
          <a:p>
            <a:r>
              <a:rPr lang="en-US" dirty="0"/>
              <a:t>Features Available in Version 7 of our Content Management System (CMS)</a:t>
            </a:r>
          </a:p>
          <a:p>
            <a:pPr lvl="1"/>
            <a:r>
              <a:rPr lang="en-US" dirty="0"/>
              <a:t>Clint Patterson  2/5/2014  0 Comments</a:t>
            </a:r>
          </a:p>
          <a:p>
            <a:pPr lvl="1"/>
            <a:r>
              <a:rPr lang="en-US" dirty="0"/>
              <a:t>An overview of the many new and exciting features in version 7 of our CMS, </a:t>
            </a:r>
            <a:r>
              <a:rPr lang="en-US" dirty="0" err="1"/>
              <a:t>Evoq</a:t>
            </a:r>
            <a:r>
              <a:rPr lang="en-US" dirty="0"/>
              <a:t> Content.</a:t>
            </a:r>
            <a:endParaRPr lang="en-US" dirty="0"/>
          </a:p>
        </p:txBody>
      </p:sp>
      <p:sp>
        <p:nvSpPr>
          <p:cNvPr id="2" name="Title 1"/>
          <p:cNvSpPr>
            <a:spLocks noGrp="1"/>
          </p:cNvSpPr>
          <p:nvPr>
            <p:ph type="title"/>
          </p:nvPr>
        </p:nvSpPr>
        <p:spPr/>
        <p:txBody>
          <a:bodyPr>
            <a:normAutofit/>
          </a:bodyPr>
          <a:lstStyle/>
          <a:p>
            <a:r>
              <a:rPr lang="en-US" dirty="0" err="1"/>
              <a:t>Dnn</a:t>
            </a:r>
            <a:r>
              <a:rPr lang="en-US" dirty="0"/>
              <a:t> Corporate Blog</a:t>
            </a:r>
          </a:p>
        </p:txBody>
      </p:sp>
    </p:spTree>
    <p:extLst>
      <p:ext uri="{BB962C8B-B14F-4D97-AF65-F5344CB8AC3E}">
        <p14:creationId xmlns:p14="http://schemas.microsoft.com/office/powerpoint/2010/main" val="397097830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8" y="1600200"/>
            <a:ext cx="7336005" cy="4749983"/>
          </a:xfrm>
        </p:spPr>
        <p:txBody>
          <a:bodyPr>
            <a:normAutofit/>
          </a:bodyPr>
          <a:lstStyle/>
          <a:p>
            <a:r>
              <a:rPr lang="en-US" dirty="0"/>
              <a:t>Community Manager Insights: How to Create Sustained Engagement (Part 3)</a:t>
            </a:r>
          </a:p>
          <a:p>
            <a:pPr lvl="1"/>
            <a:r>
              <a:rPr lang="en-US" dirty="0"/>
              <a:t>Clint Patterson  2/4/2014  0 Comments</a:t>
            </a:r>
          </a:p>
          <a:p>
            <a:pPr lvl="1"/>
            <a:r>
              <a:rPr lang="en-US" dirty="0"/>
              <a:t>Part 3 of Clint Patterson's blog series on creating sustained engagement in online communities.</a:t>
            </a:r>
            <a:endParaRPr lang="en-US" dirty="0"/>
          </a:p>
        </p:txBody>
      </p:sp>
      <p:sp>
        <p:nvSpPr>
          <p:cNvPr id="2" name="Title 1"/>
          <p:cNvSpPr>
            <a:spLocks noGrp="1"/>
          </p:cNvSpPr>
          <p:nvPr>
            <p:ph type="title"/>
          </p:nvPr>
        </p:nvSpPr>
        <p:spPr/>
        <p:txBody>
          <a:bodyPr>
            <a:normAutofit/>
          </a:bodyPr>
          <a:lstStyle/>
          <a:p>
            <a:r>
              <a:rPr lang="en-US" dirty="0" err="1"/>
              <a:t>Dnn</a:t>
            </a:r>
            <a:r>
              <a:rPr lang="en-US" dirty="0"/>
              <a:t> Corporate Blog</a:t>
            </a:r>
          </a:p>
        </p:txBody>
      </p:sp>
    </p:spTree>
    <p:extLst>
      <p:ext uri="{BB962C8B-B14F-4D97-AF65-F5344CB8AC3E}">
        <p14:creationId xmlns:p14="http://schemas.microsoft.com/office/powerpoint/2010/main" val="86125453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8" y="1600200"/>
            <a:ext cx="7336005" cy="4749983"/>
          </a:xfrm>
        </p:spPr>
        <p:txBody>
          <a:bodyPr>
            <a:normAutofit/>
          </a:bodyPr>
          <a:lstStyle/>
          <a:p>
            <a:r>
              <a:rPr lang="en-US" dirty="0"/>
              <a:t>Community Manager Insights: How to Create Sustained Engagement (Part 2)</a:t>
            </a:r>
          </a:p>
          <a:p>
            <a:pPr lvl="1"/>
            <a:r>
              <a:rPr lang="en-US" dirty="0"/>
              <a:t>Clint Patterson  1/30/2014  0 Comments</a:t>
            </a:r>
          </a:p>
          <a:p>
            <a:pPr lvl="1"/>
            <a:r>
              <a:rPr lang="en-US" dirty="0"/>
              <a:t>Part 2 of Clint Patterson's blog series on creating sustained engagement in online communities.</a:t>
            </a:r>
            <a:endParaRPr lang="en-US" dirty="0"/>
          </a:p>
        </p:txBody>
      </p:sp>
      <p:sp>
        <p:nvSpPr>
          <p:cNvPr id="2" name="Title 1"/>
          <p:cNvSpPr>
            <a:spLocks noGrp="1"/>
          </p:cNvSpPr>
          <p:nvPr>
            <p:ph type="title"/>
          </p:nvPr>
        </p:nvSpPr>
        <p:spPr/>
        <p:txBody>
          <a:bodyPr>
            <a:normAutofit/>
          </a:bodyPr>
          <a:lstStyle/>
          <a:p>
            <a:r>
              <a:rPr lang="en-US" dirty="0" err="1"/>
              <a:t>Dnn</a:t>
            </a:r>
            <a:r>
              <a:rPr lang="en-US" dirty="0"/>
              <a:t> Corporate Blog</a:t>
            </a:r>
          </a:p>
        </p:txBody>
      </p:sp>
    </p:spTree>
    <p:extLst>
      <p:ext uri="{BB962C8B-B14F-4D97-AF65-F5344CB8AC3E}">
        <p14:creationId xmlns:p14="http://schemas.microsoft.com/office/powerpoint/2010/main" val="417754297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8" y="1600200"/>
            <a:ext cx="7336005" cy="4749983"/>
          </a:xfrm>
        </p:spPr>
        <p:txBody>
          <a:bodyPr>
            <a:normAutofit/>
          </a:bodyPr>
          <a:lstStyle/>
          <a:p>
            <a:r>
              <a:rPr lang="en-US" dirty="0"/>
              <a:t>Community Manager Insights: How to Create Sustained Engagement (Part 1)</a:t>
            </a:r>
          </a:p>
          <a:p>
            <a:pPr lvl="1"/>
            <a:r>
              <a:rPr lang="en-US" dirty="0"/>
              <a:t>Clint Patterson  1/29/2014  0 Comments</a:t>
            </a:r>
          </a:p>
          <a:p>
            <a:pPr lvl="1"/>
            <a:r>
              <a:rPr lang="en-US" dirty="0"/>
              <a:t>Clint Patterson provides tips for creating sustained engagement in online communities.</a:t>
            </a:r>
            <a:endParaRPr lang="en-US" dirty="0"/>
          </a:p>
        </p:txBody>
      </p:sp>
      <p:sp>
        <p:nvSpPr>
          <p:cNvPr id="2" name="Title 1"/>
          <p:cNvSpPr>
            <a:spLocks noGrp="1"/>
          </p:cNvSpPr>
          <p:nvPr>
            <p:ph type="title"/>
          </p:nvPr>
        </p:nvSpPr>
        <p:spPr/>
        <p:txBody>
          <a:bodyPr>
            <a:normAutofit/>
          </a:bodyPr>
          <a:lstStyle/>
          <a:p>
            <a:r>
              <a:rPr lang="en-US" dirty="0" err="1"/>
              <a:t>Dnn</a:t>
            </a:r>
            <a:r>
              <a:rPr lang="en-US" dirty="0"/>
              <a:t> Corporate Blog</a:t>
            </a:r>
          </a:p>
        </p:txBody>
      </p:sp>
    </p:spTree>
    <p:extLst>
      <p:ext uri="{BB962C8B-B14F-4D97-AF65-F5344CB8AC3E}">
        <p14:creationId xmlns:p14="http://schemas.microsoft.com/office/powerpoint/2010/main" val="10728865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8" y="1600200"/>
            <a:ext cx="7336005" cy="4749983"/>
          </a:xfrm>
        </p:spPr>
        <p:txBody>
          <a:bodyPr>
            <a:normAutofit/>
          </a:bodyPr>
          <a:lstStyle/>
          <a:p>
            <a:r>
              <a:rPr lang="en-US" dirty="0"/>
              <a:t>How Mark Schaefer Made a Splash with Content Shock (And What You Can Learn From Him)</a:t>
            </a:r>
          </a:p>
          <a:p>
            <a:pPr lvl="1"/>
            <a:r>
              <a:rPr lang="en-US" dirty="0"/>
              <a:t>Dennis </a:t>
            </a:r>
            <a:r>
              <a:rPr lang="en-US" dirty="0" err="1"/>
              <a:t>Shiao</a:t>
            </a:r>
            <a:r>
              <a:rPr lang="en-US" dirty="0"/>
              <a:t>  1/29/2014  0 Comments</a:t>
            </a:r>
          </a:p>
          <a:p>
            <a:pPr lvl="1"/>
            <a:r>
              <a:rPr lang="en-US" dirty="0"/>
              <a:t>What content marketers can learn from Mark Schaefer and Content Shock.</a:t>
            </a:r>
            <a:endParaRPr lang="en-US" dirty="0"/>
          </a:p>
        </p:txBody>
      </p:sp>
      <p:sp>
        <p:nvSpPr>
          <p:cNvPr id="2" name="Title 1"/>
          <p:cNvSpPr>
            <a:spLocks noGrp="1"/>
          </p:cNvSpPr>
          <p:nvPr>
            <p:ph type="title"/>
          </p:nvPr>
        </p:nvSpPr>
        <p:spPr/>
        <p:txBody>
          <a:bodyPr>
            <a:normAutofit/>
          </a:bodyPr>
          <a:lstStyle/>
          <a:p>
            <a:r>
              <a:rPr lang="en-US" dirty="0" err="1"/>
              <a:t>Dnn</a:t>
            </a:r>
            <a:r>
              <a:rPr lang="en-US" dirty="0"/>
              <a:t> Corporate Blog</a:t>
            </a:r>
          </a:p>
        </p:txBody>
      </p:sp>
    </p:spTree>
    <p:extLst>
      <p:ext uri="{BB962C8B-B14F-4D97-AF65-F5344CB8AC3E}">
        <p14:creationId xmlns:p14="http://schemas.microsoft.com/office/powerpoint/2010/main" val="279215872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8" y="1600200"/>
            <a:ext cx="7336005" cy="4749983"/>
          </a:xfrm>
        </p:spPr>
        <p:txBody>
          <a:bodyPr>
            <a:normAutofit/>
          </a:bodyPr>
          <a:lstStyle/>
          <a:p>
            <a:r>
              <a:rPr lang="en-US" dirty="0"/>
              <a:t>A Recap of Community Manager Appreciation Day 2014 #CMAD</a:t>
            </a:r>
          </a:p>
          <a:p>
            <a:pPr lvl="1"/>
            <a:r>
              <a:rPr lang="en-US" dirty="0"/>
              <a:t>Erika </a:t>
            </a:r>
            <a:r>
              <a:rPr lang="en-US" dirty="0" err="1"/>
              <a:t>Heald</a:t>
            </a:r>
            <a:r>
              <a:rPr lang="en-US" dirty="0"/>
              <a:t>  1/28/2014  0 Comments</a:t>
            </a:r>
          </a:p>
          <a:p>
            <a:pPr lvl="1"/>
            <a:r>
              <a:rPr lang="en-US" dirty="0"/>
              <a:t>Erika </a:t>
            </a:r>
            <a:r>
              <a:rPr lang="en-US" dirty="0" err="1"/>
              <a:t>Heald</a:t>
            </a:r>
            <a:r>
              <a:rPr lang="en-US" dirty="0"/>
              <a:t> provides a recap of Community Manager Appreciation Day 2014, a global event that celebrates community managers.</a:t>
            </a:r>
            <a:endParaRPr lang="en-US" dirty="0"/>
          </a:p>
        </p:txBody>
      </p:sp>
      <p:sp>
        <p:nvSpPr>
          <p:cNvPr id="2" name="Title 1"/>
          <p:cNvSpPr>
            <a:spLocks noGrp="1"/>
          </p:cNvSpPr>
          <p:nvPr>
            <p:ph type="title"/>
          </p:nvPr>
        </p:nvSpPr>
        <p:spPr/>
        <p:txBody>
          <a:bodyPr>
            <a:normAutofit/>
          </a:bodyPr>
          <a:lstStyle/>
          <a:p>
            <a:r>
              <a:rPr lang="en-US" dirty="0" err="1"/>
              <a:t>Dnn</a:t>
            </a:r>
            <a:r>
              <a:rPr lang="en-US" dirty="0"/>
              <a:t> Corporate Blog</a:t>
            </a:r>
          </a:p>
        </p:txBody>
      </p:sp>
    </p:spTree>
    <p:extLst>
      <p:ext uri="{BB962C8B-B14F-4D97-AF65-F5344CB8AC3E}">
        <p14:creationId xmlns:p14="http://schemas.microsoft.com/office/powerpoint/2010/main" val="53887785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8" y="1600200"/>
            <a:ext cx="7336005" cy="4749983"/>
          </a:xfrm>
        </p:spPr>
        <p:txBody>
          <a:bodyPr>
            <a:normAutofit/>
          </a:bodyPr>
          <a:lstStyle/>
          <a:p>
            <a:r>
              <a:rPr lang="en-US" dirty="0"/>
              <a:t>Healthy Online Communities: A 5-Step Plan to Get You Started</a:t>
            </a:r>
          </a:p>
          <a:p>
            <a:pPr lvl="1"/>
            <a:r>
              <a:rPr lang="en-US" dirty="0"/>
              <a:t>Dennis </a:t>
            </a:r>
            <a:r>
              <a:rPr lang="en-US" dirty="0" err="1"/>
              <a:t>Shiao</a:t>
            </a:r>
            <a:r>
              <a:rPr lang="en-US" dirty="0"/>
              <a:t>  1/27/2014  0 Comments</a:t>
            </a:r>
          </a:p>
          <a:p>
            <a:pPr lvl="1"/>
            <a:r>
              <a:rPr lang="en-US" dirty="0"/>
              <a:t>Dennis </a:t>
            </a:r>
            <a:r>
              <a:rPr lang="en-US" dirty="0" err="1"/>
              <a:t>Shiao</a:t>
            </a:r>
            <a:r>
              <a:rPr lang="en-US" dirty="0"/>
              <a:t> details a five step plan on getting started with your online community.</a:t>
            </a:r>
            <a:endParaRPr lang="en-US" dirty="0"/>
          </a:p>
        </p:txBody>
      </p:sp>
      <p:sp>
        <p:nvSpPr>
          <p:cNvPr id="2" name="Title 1"/>
          <p:cNvSpPr>
            <a:spLocks noGrp="1"/>
          </p:cNvSpPr>
          <p:nvPr>
            <p:ph type="title"/>
          </p:nvPr>
        </p:nvSpPr>
        <p:spPr/>
        <p:txBody>
          <a:bodyPr>
            <a:normAutofit/>
          </a:bodyPr>
          <a:lstStyle/>
          <a:p>
            <a:r>
              <a:rPr lang="en-US" dirty="0" err="1"/>
              <a:t>Dnn</a:t>
            </a:r>
            <a:r>
              <a:rPr lang="en-US" dirty="0"/>
              <a:t> Corporate Blog</a:t>
            </a:r>
          </a:p>
        </p:txBody>
      </p:sp>
    </p:spTree>
    <p:extLst>
      <p:ext uri="{BB962C8B-B14F-4D97-AF65-F5344CB8AC3E}">
        <p14:creationId xmlns:p14="http://schemas.microsoft.com/office/powerpoint/2010/main" val="417988874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8" y="1600200"/>
            <a:ext cx="7336005" cy="4749983"/>
          </a:xfrm>
        </p:spPr>
        <p:txBody>
          <a:bodyPr>
            <a:normAutofit/>
          </a:bodyPr>
          <a:lstStyle/>
          <a:p>
            <a:r>
              <a:rPr lang="en-US" dirty="0"/>
              <a:t>5 Reasons I Appreciate Community Managers</a:t>
            </a:r>
          </a:p>
          <a:p>
            <a:pPr lvl="1"/>
            <a:r>
              <a:rPr lang="en-US" dirty="0" err="1"/>
              <a:t>Jenise</a:t>
            </a:r>
            <a:r>
              <a:rPr lang="en-US" dirty="0"/>
              <a:t> </a:t>
            </a:r>
            <a:r>
              <a:rPr lang="en-US" dirty="0" err="1"/>
              <a:t>Fryatt</a:t>
            </a:r>
            <a:r>
              <a:rPr lang="en-US" dirty="0"/>
              <a:t>  1/24/2014  0 Comments</a:t>
            </a:r>
          </a:p>
          <a:p>
            <a:pPr lvl="1"/>
            <a:r>
              <a:rPr lang="en-US" dirty="0" err="1"/>
              <a:t>Jenise</a:t>
            </a:r>
            <a:r>
              <a:rPr lang="en-US" dirty="0"/>
              <a:t> </a:t>
            </a:r>
            <a:r>
              <a:rPr lang="en-US" dirty="0" err="1"/>
              <a:t>Fryatt</a:t>
            </a:r>
            <a:r>
              <a:rPr lang="en-US" dirty="0"/>
              <a:t> shares five reasons she appreciates community managers.</a:t>
            </a:r>
          </a:p>
        </p:txBody>
      </p:sp>
      <p:sp>
        <p:nvSpPr>
          <p:cNvPr id="2" name="Title 1"/>
          <p:cNvSpPr>
            <a:spLocks noGrp="1"/>
          </p:cNvSpPr>
          <p:nvPr>
            <p:ph type="title"/>
          </p:nvPr>
        </p:nvSpPr>
        <p:spPr/>
        <p:txBody>
          <a:bodyPr>
            <a:normAutofit/>
          </a:bodyPr>
          <a:lstStyle/>
          <a:p>
            <a:r>
              <a:rPr lang="en-US" dirty="0" err="1"/>
              <a:t>Dnn</a:t>
            </a:r>
            <a:r>
              <a:rPr lang="en-US" dirty="0"/>
              <a:t> Corporate Blog</a:t>
            </a:r>
          </a:p>
        </p:txBody>
      </p:sp>
    </p:spTree>
    <p:extLst>
      <p:ext uri="{BB962C8B-B14F-4D97-AF65-F5344CB8AC3E}">
        <p14:creationId xmlns:p14="http://schemas.microsoft.com/office/powerpoint/2010/main" val="381731098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8" y="1600200"/>
            <a:ext cx="7336005" cy="4749983"/>
          </a:xfrm>
        </p:spPr>
        <p:txBody>
          <a:bodyPr>
            <a:normAutofit/>
          </a:bodyPr>
          <a:lstStyle/>
          <a:p>
            <a:r>
              <a:rPr lang="en-US" dirty="0"/>
              <a:t>7 Traits to Screen for When Hiring a Community Manager</a:t>
            </a:r>
          </a:p>
          <a:p>
            <a:pPr lvl="1"/>
            <a:r>
              <a:rPr lang="en-US" dirty="0"/>
              <a:t>Erika </a:t>
            </a:r>
            <a:r>
              <a:rPr lang="en-US" dirty="0" err="1"/>
              <a:t>Heald</a:t>
            </a:r>
            <a:r>
              <a:rPr lang="en-US" dirty="0"/>
              <a:t>  1/23/2014  0 Comments</a:t>
            </a:r>
          </a:p>
          <a:p>
            <a:pPr lvl="1"/>
            <a:r>
              <a:rPr lang="en-US" dirty="0"/>
              <a:t>Erika </a:t>
            </a:r>
            <a:r>
              <a:rPr lang="en-US" dirty="0" err="1"/>
              <a:t>Heald</a:t>
            </a:r>
            <a:r>
              <a:rPr lang="en-US" dirty="0"/>
              <a:t> provides traits to screen for when hiring community managers for your organization.</a:t>
            </a:r>
          </a:p>
        </p:txBody>
      </p:sp>
      <p:sp>
        <p:nvSpPr>
          <p:cNvPr id="2" name="Title 1"/>
          <p:cNvSpPr>
            <a:spLocks noGrp="1"/>
          </p:cNvSpPr>
          <p:nvPr>
            <p:ph type="title"/>
          </p:nvPr>
        </p:nvSpPr>
        <p:spPr/>
        <p:txBody>
          <a:bodyPr>
            <a:normAutofit/>
          </a:bodyPr>
          <a:lstStyle/>
          <a:p>
            <a:r>
              <a:rPr lang="en-US" dirty="0" err="1"/>
              <a:t>Dnn</a:t>
            </a:r>
            <a:r>
              <a:rPr lang="en-US" dirty="0"/>
              <a:t> Corporate Blog</a:t>
            </a:r>
          </a:p>
        </p:txBody>
      </p:sp>
    </p:spTree>
    <p:extLst>
      <p:ext uri="{BB962C8B-B14F-4D97-AF65-F5344CB8AC3E}">
        <p14:creationId xmlns:p14="http://schemas.microsoft.com/office/powerpoint/2010/main" val="53651329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New nuke stuff</a:t>
            </a:r>
            <a:endParaRPr lang="en-US" dirty="0"/>
          </a:p>
        </p:txBody>
      </p:sp>
      <p:sp>
        <p:nvSpPr>
          <p:cNvPr id="5" name="Text Placeholder 4"/>
          <p:cNvSpPr>
            <a:spLocks noGrp="1"/>
          </p:cNvSpPr>
          <p:nvPr>
            <p:ph type="body" idx="1"/>
          </p:nvPr>
        </p:nvSpPr>
        <p:spPr/>
        <p:txBody>
          <a:bodyPr/>
          <a:lstStyle/>
          <a:p>
            <a:pPr algn="r"/>
            <a:r>
              <a:rPr lang="en-US" i="1" dirty="0" smtClean="0"/>
              <a:t>What’s happening in the world of #DNN</a:t>
            </a:r>
          </a:p>
          <a:p>
            <a:endParaRPr lang="en-US" dirty="0" smtClean="0"/>
          </a:p>
          <a:p>
            <a:endParaRPr lang="en-US" dirty="0" smtClean="0"/>
          </a:p>
          <a:p>
            <a:r>
              <a:rPr lang="en-US" dirty="0" smtClean="0"/>
              <a:t>February 12</a:t>
            </a:r>
            <a:r>
              <a:rPr lang="en-US" baseline="30000" dirty="0" smtClean="0"/>
              <a:t>th</a:t>
            </a:r>
            <a:r>
              <a:rPr lang="en-US" dirty="0" smtClean="0"/>
              <a:t>, 2014 – </a:t>
            </a:r>
            <a:r>
              <a:rPr lang="en-US" dirty="0" smtClean="0"/>
              <a:t>Is Winter Over Yet?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8" y="1600200"/>
            <a:ext cx="7336005" cy="4749983"/>
          </a:xfrm>
        </p:spPr>
        <p:txBody>
          <a:bodyPr>
            <a:normAutofit/>
          </a:bodyPr>
          <a:lstStyle/>
          <a:p>
            <a:r>
              <a:rPr lang="en-US" dirty="0"/>
              <a:t>A Product Manager’s Thoughts on Delivering Simple Products</a:t>
            </a:r>
          </a:p>
          <a:p>
            <a:pPr lvl="1"/>
            <a:r>
              <a:rPr lang="en-US" dirty="0"/>
              <a:t>Bruce Chapman  1/22/2014  0 Comments</a:t>
            </a:r>
          </a:p>
          <a:p>
            <a:pPr lvl="1"/>
            <a:r>
              <a:rPr lang="en-US" dirty="0"/>
              <a:t>Bruce Chapman shares thoughts on how to create really simple products.</a:t>
            </a:r>
          </a:p>
        </p:txBody>
      </p:sp>
      <p:sp>
        <p:nvSpPr>
          <p:cNvPr id="2" name="Title 1"/>
          <p:cNvSpPr>
            <a:spLocks noGrp="1"/>
          </p:cNvSpPr>
          <p:nvPr>
            <p:ph type="title"/>
          </p:nvPr>
        </p:nvSpPr>
        <p:spPr/>
        <p:txBody>
          <a:bodyPr>
            <a:normAutofit/>
          </a:bodyPr>
          <a:lstStyle/>
          <a:p>
            <a:r>
              <a:rPr lang="en-US" dirty="0" err="1"/>
              <a:t>Dnn</a:t>
            </a:r>
            <a:r>
              <a:rPr lang="en-US" dirty="0"/>
              <a:t> Corporate Blog</a:t>
            </a:r>
          </a:p>
        </p:txBody>
      </p:sp>
    </p:spTree>
    <p:extLst>
      <p:ext uri="{BB962C8B-B14F-4D97-AF65-F5344CB8AC3E}">
        <p14:creationId xmlns:p14="http://schemas.microsoft.com/office/powerpoint/2010/main" val="290670209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8" y="1600200"/>
            <a:ext cx="7336005" cy="4749983"/>
          </a:xfrm>
        </p:spPr>
        <p:txBody>
          <a:bodyPr>
            <a:normAutofit/>
          </a:bodyPr>
          <a:lstStyle/>
          <a:p>
            <a:r>
              <a:rPr lang="en-US" dirty="0"/>
              <a:t>How an Online Community Solution Can Improve Your Internal Communications</a:t>
            </a:r>
          </a:p>
          <a:p>
            <a:pPr lvl="1"/>
            <a:r>
              <a:rPr lang="en-US" dirty="0"/>
              <a:t>Clint Patterson  1/22/2014  1 Comments</a:t>
            </a:r>
          </a:p>
          <a:p>
            <a:pPr lvl="1"/>
            <a:r>
              <a:rPr lang="en-US" dirty="0"/>
              <a:t>We migrated our intranet to “Catalyst,” a private community powered by our online community solution, </a:t>
            </a:r>
            <a:r>
              <a:rPr lang="en-US" dirty="0" err="1"/>
              <a:t>Evoq</a:t>
            </a:r>
            <a:r>
              <a:rPr lang="en-US" dirty="0"/>
              <a:t> Social. The impact was immediate and the benefits continue.</a:t>
            </a:r>
          </a:p>
        </p:txBody>
      </p:sp>
      <p:sp>
        <p:nvSpPr>
          <p:cNvPr id="2" name="Title 1"/>
          <p:cNvSpPr>
            <a:spLocks noGrp="1"/>
          </p:cNvSpPr>
          <p:nvPr>
            <p:ph type="title"/>
          </p:nvPr>
        </p:nvSpPr>
        <p:spPr/>
        <p:txBody>
          <a:bodyPr>
            <a:normAutofit/>
          </a:bodyPr>
          <a:lstStyle/>
          <a:p>
            <a:r>
              <a:rPr lang="en-US" dirty="0" err="1"/>
              <a:t>Dnn</a:t>
            </a:r>
            <a:r>
              <a:rPr lang="en-US" dirty="0"/>
              <a:t> Corporate Blog</a:t>
            </a:r>
          </a:p>
        </p:txBody>
      </p:sp>
    </p:spTree>
    <p:extLst>
      <p:ext uri="{BB962C8B-B14F-4D97-AF65-F5344CB8AC3E}">
        <p14:creationId xmlns:p14="http://schemas.microsoft.com/office/powerpoint/2010/main" val="199135333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8" y="1600200"/>
            <a:ext cx="7336005" cy="4749983"/>
          </a:xfrm>
        </p:spPr>
        <p:txBody>
          <a:bodyPr>
            <a:normAutofit/>
          </a:bodyPr>
          <a:lstStyle/>
          <a:p>
            <a:r>
              <a:rPr lang="en-US" dirty="0"/>
              <a:t>5 Completely Surprising Marketing Tips Learned from Fifth Graders</a:t>
            </a:r>
          </a:p>
          <a:p>
            <a:pPr lvl="1"/>
            <a:r>
              <a:rPr lang="en-US" dirty="0"/>
              <a:t>Dennis </a:t>
            </a:r>
            <a:r>
              <a:rPr lang="en-US" dirty="0" err="1"/>
              <a:t>Shiao</a:t>
            </a:r>
            <a:r>
              <a:rPr lang="en-US" dirty="0"/>
              <a:t>  1/21/2014  0 Comments</a:t>
            </a:r>
          </a:p>
          <a:p>
            <a:pPr lvl="1"/>
            <a:r>
              <a:rPr lang="en-US" dirty="0"/>
              <a:t>Dennis </a:t>
            </a:r>
            <a:r>
              <a:rPr lang="en-US" dirty="0" err="1"/>
              <a:t>Shiao</a:t>
            </a:r>
            <a:r>
              <a:rPr lang="en-US" dirty="0"/>
              <a:t> went in to teach fifth graders about business and entrepreneurism. He came out with a few lessons (on Marketing) that he learned from observing the students.</a:t>
            </a:r>
          </a:p>
        </p:txBody>
      </p:sp>
      <p:sp>
        <p:nvSpPr>
          <p:cNvPr id="2" name="Title 1"/>
          <p:cNvSpPr>
            <a:spLocks noGrp="1"/>
          </p:cNvSpPr>
          <p:nvPr>
            <p:ph type="title"/>
          </p:nvPr>
        </p:nvSpPr>
        <p:spPr/>
        <p:txBody>
          <a:bodyPr>
            <a:normAutofit/>
          </a:bodyPr>
          <a:lstStyle/>
          <a:p>
            <a:r>
              <a:rPr lang="en-US" dirty="0" err="1"/>
              <a:t>Dnn</a:t>
            </a:r>
            <a:r>
              <a:rPr lang="en-US" dirty="0"/>
              <a:t> Corporate Blog</a:t>
            </a:r>
          </a:p>
        </p:txBody>
      </p:sp>
    </p:spTree>
    <p:extLst>
      <p:ext uri="{BB962C8B-B14F-4D97-AF65-F5344CB8AC3E}">
        <p14:creationId xmlns:p14="http://schemas.microsoft.com/office/powerpoint/2010/main" val="51463923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8" y="1600200"/>
            <a:ext cx="7336005" cy="4749983"/>
          </a:xfrm>
        </p:spPr>
        <p:txBody>
          <a:bodyPr>
            <a:normAutofit/>
          </a:bodyPr>
          <a:lstStyle/>
          <a:p>
            <a:r>
              <a:rPr lang="en-US" dirty="0"/>
              <a:t>An Interview on Community Management with Kelly Lux of #</a:t>
            </a:r>
            <a:r>
              <a:rPr lang="en-US" dirty="0" err="1"/>
              <a:t>CMGRclass</a:t>
            </a:r>
            <a:r>
              <a:rPr lang="en-US" dirty="0"/>
              <a:t> and #</a:t>
            </a:r>
            <a:r>
              <a:rPr lang="en-US" dirty="0" err="1"/>
              <a:t>CMGRchat</a:t>
            </a:r>
            <a:endParaRPr lang="en-US" dirty="0"/>
          </a:p>
          <a:p>
            <a:pPr lvl="1"/>
            <a:r>
              <a:rPr lang="en-US" dirty="0"/>
              <a:t>Dennis </a:t>
            </a:r>
            <a:r>
              <a:rPr lang="en-US" dirty="0" err="1"/>
              <a:t>Shiao</a:t>
            </a:r>
            <a:r>
              <a:rPr lang="en-US" dirty="0"/>
              <a:t>  1/16/2014  0 Comments</a:t>
            </a:r>
          </a:p>
          <a:p>
            <a:pPr lvl="1"/>
            <a:r>
              <a:rPr lang="en-US" dirty="0"/>
              <a:t>We asked Kelly Lux (of #</a:t>
            </a:r>
            <a:r>
              <a:rPr lang="en-US" dirty="0" err="1"/>
              <a:t>CMGRclass</a:t>
            </a:r>
            <a:r>
              <a:rPr lang="en-US" dirty="0"/>
              <a:t> and #</a:t>
            </a:r>
            <a:r>
              <a:rPr lang="en-US" dirty="0" err="1"/>
              <a:t>CMGRchat</a:t>
            </a:r>
            <a:r>
              <a:rPr lang="en-US" dirty="0"/>
              <a:t>) some community management questions. She provided awesome and insightful answers.</a:t>
            </a:r>
          </a:p>
        </p:txBody>
      </p:sp>
      <p:sp>
        <p:nvSpPr>
          <p:cNvPr id="2" name="Title 1"/>
          <p:cNvSpPr>
            <a:spLocks noGrp="1"/>
          </p:cNvSpPr>
          <p:nvPr>
            <p:ph type="title"/>
          </p:nvPr>
        </p:nvSpPr>
        <p:spPr/>
        <p:txBody>
          <a:bodyPr>
            <a:normAutofit/>
          </a:bodyPr>
          <a:lstStyle/>
          <a:p>
            <a:r>
              <a:rPr lang="en-US" dirty="0" err="1"/>
              <a:t>Dnn</a:t>
            </a:r>
            <a:r>
              <a:rPr lang="en-US" dirty="0"/>
              <a:t> Corporate Blog</a:t>
            </a:r>
          </a:p>
        </p:txBody>
      </p:sp>
    </p:spTree>
    <p:extLst>
      <p:ext uri="{BB962C8B-B14F-4D97-AF65-F5344CB8AC3E}">
        <p14:creationId xmlns:p14="http://schemas.microsoft.com/office/powerpoint/2010/main" val="252256138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8" y="1600200"/>
            <a:ext cx="7336005" cy="4749983"/>
          </a:xfrm>
        </p:spPr>
        <p:txBody>
          <a:bodyPr>
            <a:normAutofit/>
          </a:bodyPr>
          <a:lstStyle/>
          <a:p>
            <a:r>
              <a:rPr lang="en-US" dirty="0"/>
              <a:t>Listening and Engaging in Online Customer Communities</a:t>
            </a:r>
          </a:p>
          <a:p>
            <a:pPr lvl="1"/>
            <a:r>
              <a:rPr lang="en-US" dirty="0"/>
              <a:t>Will </a:t>
            </a:r>
            <a:r>
              <a:rPr lang="en-US" dirty="0" err="1"/>
              <a:t>Morgenweck</a:t>
            </a:r>
            <a:r>
              <a:rPr lang="en-US" dirty="0"/>
              <a:t>  1/15/2014  0 Comments</a:t>
            </a:r>
          </a:p>
          <a:p>
            <a:pPr lvl="1"/>
            <a:r>
              <a:rPr lang="en-US" dirty="0"/>
              <a:t>Conversations are taking place all over the web.  It is extremely difficult, if not impossible, for you to listen to all of them. That's where online customer communities come into play.</a:t>
            </a:r>
          </a:p>
        </p:txBody>
      </p:sp>
      <p:sp>
        <p:nvSpPr>
          <p:cNvPr id="2" name="Title 1"/>
          <p:cNvSpPr>
            <a:spLocks noGrp="1"/>
          </p:cNvSpPr>
          <p:nvPr>
            <p:ph type="title"/>
          </p:nvPr>
        </p:nvSpPr>
        <p:spPr/>
        <p:txBody>
          <a:bodyPr>
            <a:normAutofit/>
          </a:bodyPr>
          <a:lstStyle/>
          <a:p>
            <a:r>
              <a:rPr lang="en-US" dirty="0" err="1"/>
              <a:t>Dnn</a:t>
            </a:r>
            <a:r>
              <a:rPr lang="en-US" dirty="0"/>
              <a:t> Corporate Blog</a:t>
            </a:r>
          </a:p>
        </p:txBody>
      </p:sp>
    </p:spTree>
    <p:extLst>
      <p:ext uri="{BB962C8B-B14F-4D97-AF65-F5344CB8AC3E}">
        <p14:creationId xmlns:p14="http://schemas.microsoft.com/office/powerpoint/2010/main" val="4258546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8" y="1600200"/>
            <a:ext cx="7336005" cy="4749983"/>
          </a:xfrm>
        </p:spPr>
        <p:txBody>
          <a:bodyPr>
            <a:normAutofit/>
          </a:bodyPr>
          <a:lstStyle/>
          <a:p>
            <a:r>
              <a:rPr lang="en-US" dirty="0"/>
              <a:t>Why Content is the Fuel behind Online Community Engagement</a:t>
            </a:r>
          </a:p>
          <a:p>
            <a:pPr lvl="1"/>
            <a:r>
              <a:rPr lang="en-US" dirty="0"/>
              <a:t>Dennis </a:t>
            </a:r>
            <a:r>
              <a:rPr lang="en-US" dirty="0" err="1"/>
              <a:t>Shiao</a:t>
            </a:r>
            <a:r>
              <a:rPr lang="en-US" dirty="0"/>
              <a:t>  1/14/2014  0 Comments</a:t>
            </a:r>
          </a:p>
          <a:p>
            <a:pPr lvl="1"/>
            <a:r>
              <a:rPr lang="en-US" dirty="0"/>
              <a:t>Content is like the sun. Content fuels online communities and online community engagement. Read the post to learn about the importance of content to online community engagement.</a:t>
            </a:r>
          </a:p>
        </p:txBody>
      </p:sp>
      <p:sp>
        <p:nvSpPr>
          <p:cNvPr id="2" name="Title 1"/>
          <p:cNvSpPr>
            <a:spLocks noGrp="1"/>
          </p:cNvSpPr>
          <p:nvPr>
            <p:ph type="title"/>
          </p:nvPr>
        </p:nvSpPr>
        <p:spPr/>
        <p:txBody>
          <a:bodyPr>
            <a:normAutofit/>
          </a:bodyPr>
          <a:lstStyle/>
          <a:p>
            <a:r>
              <a:rPr lang="en-US" dirty="0" err="1"/>
              <a:t>Dnn</a:t>
            </a:r>
            <a:r>
              <a:rPr lang="en-US" dirty="0"/>
              <a:t> Corporate Blog</a:t>
            </a:r>
          </a:p>
        </p:txBody>
      </p:sp>
    </p:spTree>
    <p:extLst>
      <p:ext uri="{BB962C8B-B14F-4D97-AF65-F5344CB8AC3E}">
        <p14:creationId xmlns:p14="http://schemas.microsoft.com/office/powerpoint/2010/main" val="310739015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8" y="1600200"/>
            <a:ext cx="7336005" cy="4749983"/>
          </a:xfrm>
        </p:spPr>
        <p:txBody>
          <a:bodyPr>
            <a:normAutofit/>
          </a:bodyPr>
          <a:lstStyle/>
          <a:p>
            <a:r>
              <a:rPr lang="en-US" dirty="0"/>
              <a:t>Think Like a Product Designer When Launching Your Online Community</a:t>
            </a:r>
          </a:p>
          <a:p>
            <a:pPr lvl="1"/>
            <a:r>
              <a:rPr lang="en-US" dirty="0"/>
              <a:t>Dennis </a:t>
            </a:r>
            <a:r>
              <a:rPr lang="en-US" dirty="0" err="1"/>
              <a:t>Shiao</a:t>
            </a:r>
            <a:r>
              <a:rPr lang="en-US" dirty="0"/>
              <a:t>  1/14/2014  0 Comments</a:t>
            </a:r>
          </a:p>
          <a:p>
            <a:pPr lvl="1"/>
            <a:r>
              <a:rPr lang="en-US" dirty="0"/>
              <a:t>Steve Jobs was a brilliant product designer. He would have been a great online community manager. Read the full post to learn why.</a:t>
            </a:r>
          </a:p>
        </p:txBody>
      </p:sp>
      <p:sp>
        <p:nvSpPr>
          <p:cNvPr id="2" name="Title 1"/>
          <p:cNvSpPr>
            <a:spLocks noGrp="1"/>
          </p:cNvSpPr>
          <p:nvPr>
            <p:ph type="title"/>
          </p:nvPr>
        </p:nvSpPr>
        <p:spPr/>
        <p:txBody>
          <a:bodyPr>
            <a:normAutofit/>
          </a:bodyPr>
          <a:lstStyle/>
          <a:p>
            <a:r>
              <a:rPr lang="en-US" dirty="0" err="1"/>
              <a:t>Dnn</a:t>
            </a:r>
            <a:r>
              <a:rPr lang="en-US" dirty="0"/>
              <a:t> Corporate Blog</a:t>
            </a:r>
          </a:p>
        </p:txBody>
      </p:sp>
    </p:spTree>
    <p:extLst>
      <p:ext uri="{BB962C8B-B14F-4D97-AF65-F5344CB8AC3E}">
        <p14:creationId xmlns:p14="http://schemas.microsoft.com/office/powerpoint/2010/main" val="90640482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8" y="1600200"/>
            <a:ext cx="7336005" cy="4749983"/>
          </a:xfrm>
        </p:spPr>
        <p:txBody>
          <a:bodyPr>
            <a:normAutofit/>
          </a:bodyPr>
          <a:lstStyle/>
          <a:p>
            <a:r>
              <a:rPr lang="en-US" dirty="0"/>
              <a:t>A Software Executive's Advice to Developers</a:t>
            </a:r>
          </a:p>
          <a:p>
            <a:pPr lvl="1"/>
            <a:r>
              <a:rPr lang="en-US" dirty="0"/>
              <a:t>Bob Kruger  1/9/2014  0 Comments</a:t>
            </a:r>
          </a:p>
          <a:p>
            <a:pPr lvl="1"/>
            <a:r>
              <a:rPr lang="en-US" dirty="0"/>
              <a:t>Bob Kruger, our SVP Engineering, provides actionable advice to software developers. Read Bob's post to learn more.</a:t>
            </a:r>
          </a:p>
        </p:txBody>
      </p:sp>
      <p:sp>
        <p:nvSpPr>
          <p:cNvPr id="2" name="Title 1"/>
          <p:cNvSpPr>
            <a:spLocks noGrp="1"/>
          </p:cNvSpPr>
          <p:nvPr>
            <p:ph type="title"/>
          </p:nvPr>
        </p:nvSpPr>
        <p:spPr/>
        <p:txBody>
          <a:bodyPr>
            <a:normAutofit/>
          </a:bodyPr>
          <a:lstStyle/>
          <a:p>
            <a:r>
              <a:rPr lang="en-US" dirty="0" err="1"/>
              <a:t>Dnn</a:t>
            </a:r>
            <a:r>
              <a:rPr lang="en-US" dirty="0"/>
              <a:t> Corporate Blog</a:t>
            </a:r>
          </a:p>
        </p:txBody>
      </p:sp>
    </p:spTree>
    <p:extLst>
      <p:ext uri="{BB962C8B-B14F-4D97-AF65-F5344CB8AC3E}">
        <p14:creationId xmlns:p14="http://schemas.microsoft.com/office/powerpoint/2010/main" val="208984047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4622800" y="1600200"/>
            <a:ext cx="4064000" cy="3048000"/>
          </a:xfrm>
          <a:prstGeom prst="rect">
            <a:avLst/>
          </a:prstGeom>
        </p:spPr>
      </p:pic>
      <p:sp>
        <p:nvSpPr>
          <p:cNvPr id="2" name="Title 1"/>
          <p:cNvSpPr>
            <a:spLocks noGrp="1"/>
          </p:cNvSpPr>
          <p:nvPr>
            <p:ph type="title"/>
          </p:nvPr>
        </p:nvSpPr>
        <p:spPr/>
        <p:txBody>
          <a:bodyPr>
            <a:normAutofit/>
          </a:bodyPr>
          <a:lstStyle/>
          <a:p>
            <a:r>
              <a:rPr lang="en-US" dirty="0" err="1" smtClean="0"/>
              <a:t>Dnn</a:t>
            </a:r>
            <a:r>
              <a:rPr lang="en-US" dirty="0" smtClean="0"/>
              <a:t> Webinar Events</a:t>
            </a:r>
            <a:endParaRPr lang="en-US" dirty="0"/>
          </a:p>
        </p:txBody>
      </p:sp>
      <p:sp>
        <p:nvSpPr>
          <p:cNvPr id="3" name="Content Placeholder 2"/>
          <p:cNvSpPr>
            <a:spLocks noGrp="1"/>
          </p:cNvSpPr>
          <p:nvPr>
            <p:ph idx="1"/>
          </p:nvPr>
        </p:nvSpPr>
        <p:spPr>
          <a:xfrm>
            <a:off x="457200" y="1600200"/>
            <a:ext cx="8156342" cy="4487364"/>
          </a:xfrm>
        </p:spPr>
        <p:txBody>
          <a:bodyPr>
            <a:normAutofit/>
          </a:bodyPr>
          <a:lstStyle/>
          <a:p>
            <a:r>
              <a:rPr lang="en-US" dirty="0"/>
              <a:t>How Top Marketers at Mid-Size Companies Engage on Social Media</a:t>
            </a:r>
          </a:p>
          <a:p>
            <a:pPr lvl="1"/>
            <a:r>
              <a:rPr lang="en-US" dirty="0" smtClean="0"/>
              <a:t>Wednesday</a:t>
            </a:r>
            <a:r>
              <a:rPr lang="en-US" dirty="0"/>
              <a:t>, Feb 19, 2014 09:00 AM - 10:00 AM PST (GMT -05:00)</a:t>
            </a:r>
          </a:p>
          <a:p>
            <a:pPr lvl="1"/>
            <a:r>
              <a:rPr lang="en-US" dirty="0"/>
              <a:t>Presenter(s): Carter </a:t>
            </a:r>
            <a:r>
              <a:rPr lang="en-US" dirty="0" err="1"/>
              <a:t>Hostelly</a:t>
            </a:r>
            <a:r>
              <a:rPr lang="en-US" dirty="0"/>
              <a:t> and Karri Carlson, </a:t>
            </a:r>
            <a:r>
              <a:rPr lang="en-US" dirty="0" err="1"/>
              <a:t>Leadtail</a:t>
            </a:r>
            <a:r>
              <a:rPr lang="en-US" dirty="0"/>
              <a:t> with Dennis </a:t>
            </a:r>
            <a:r>
              <a:rPr lang="en-US" dirty="0" err="1"/>
              <a:t>Shiao</a:t>
            </a:r>
            <a:r>
              <a:rPr lang="en-US" dirty="0"/>
              <a:t>, DNN Corp.</a:t>
            </a:r>
          </a:p>
          <a:p>
            <a:pPr lvl="1"/>
            <a:r>
              <a:rPr lang="en-US" dirty="0"/>
              <a:t>Skill Level: All </a:t>
            </a:r>
            <a:endParaRPr lang="en-US" dirty="0" smtClean="0"/>
          </a:p>
        </p:txBody>
      </p:sp>
    </p:spTree>
    <p:extLst>
      <p:ext uri="{BB962C8B-B14F-4D97-AF65-F5344CB8AC3E}">
        <p14:creationId xmlns:p14="http://schemas.microsoft.com/office/powerpoint/2010/main" val="3364113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1893938" y="1600200"/>
            <a:ext cx="5080000" cy="4826000"/>
          </a:xfrm>
          <a:prstGeom prst="rect">
            <a:avLst/>
          </a:prstGeom>
          <a:noFill/>
          <a:ln w="12700" cap="flat">
            <a:noFill/>
            <a:miter lim="800000"/>
            <a:headEnd/>
            <a:tailEnd/>
          </a:ln>
        </p:spPr>
      </p:pic>
      <p:sp>
        <p:nvSpPr>
          <p:cNvPr id="6" name="Title 5"/>
          <p:cNvSpPr>
            <a:spLocks noGrp="1"/>
          </p:cNvSpPr>
          <p:nvPr>
            <p:ph type="ctrTitle"/>
          </p:nvPr>
        </p:nvSpPr>
        <p:spPr/>
        <p:txBody>
          <a:bodyPr/>
          <a:lstStyle/>
          <a:p>
            <a:r>
              <a:rPr lang="en-US" dirty="0" smtClean="0"/>
              <a:t>Release Updates</a:t>
            </a:r>
            <a:endParaRPr lang="en-US" dirty="0"/>
          </a:p>
        </p:txBody>
      </p:sp>
      <p:sp>
        <p:nvSpPr>
          <p:cNvPr id="7" name="Subtitle 6"/>
          <p:cNvSpPr>
            <a:spLocks noGrp="1"/>
          </p:cNvSpPr>
          <p:nvPr>
            <p:ph type="subTitle" idx="1"/>
          </p:nvPr>
        </p:nvSpPr>
        <p:spPr/>
        <p:txBody>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a:t>
            </a:r>
            <a:endParaRPr lang="en-US" dirty="0"/>
          </a:p>
        </p:txBody>
      </p:sp>
      <p:sp>
        <p:nvSpPr>
          <p:cNvPr id="5" name="Content Placeholder 4"/>
          <p:cNvSpPr>
            <a:spLocks noGrp="1"/>
          </p:cNvSpPr>
          <p:nvPr>
            <p:ph sz="half" idx="1"/>
          </p:nvPr>
        </p:nvSpPr>
        <p:spPr>
          <a:xfrm>
            <a:off x="457200" y="1600200"/>
            <a:ext cx="4511700" cy="4525963"/>
          </a:xfrm>
        </p:spPr>
        <p:txBody>
          <a:bodyPr/>
          <a:lstStyle/>
          <a:p>
            <a:r>
              <a:rPr lang="en-US" dirty="0" smtClean="0"/>
              <a:t>Social Media Update</a:t>
            </a:r>
          </a:p>
          <a:p>
            <a:r>
              <a:rPr lang="en-US" dirty="0" smtClean="0"/>
              <a:t>Corporate Updates</a:t>
            </a:r>
          </a:p>
          <a:p>
            <a:r>
              <a:rPr lang="en-US" dirty="0" smtClean="0"/>
              <a:t>Release Updates</a:t>
            </a:r>
          </a:p>
          <a:p>
            <a:r>
              <a:rPr lang="en-US" dirty="0" smtClean="0"/>
              <a:t>Module Updates</a:t>
            </a:r>
          </a:p>
          <a:p>
            <a:r>
              <a:rPr lang="en-US" dirty="0" err="1" smtClean="0"/>
              <a:t>DotNetNuke</a:t>
            </a:r>
            <a:r>
              <a:rPr lang="en-US" dirty="0" smtClean="0"/>
              <a:t> Products</a:t>
            </a:r>
          </a:p>
          <a:p>
            <a:r>
              <a:rPr lang="en-US" dirty="0" smtClean="0"/>
              <a:t>CADUG Website Updates</a:t>
            </a:r>
            <a:endParaRPr lang="en-US" dirty="0"/>
          </a:p>
        </p:txBody>
      </p:sp>
      <p:pic>
        <p:nvPicPr>
          <p:cNvPr id="7" name="Picture 6"/>
          <p:cNvPicPr>
            <a:picLocks noChangeAspect="1" noChangeArrowheads="1"/>
          </p:cNvPicPr>
          <p:nvPr/>
        </p:nvPicPr>
        <p:blipFill>
          <a:blip r:embed="rId2"/>
          <a:srcRect/>
          <a:stretch>
            <a:fillRect/>
          </a:stretch>
        </p:blipFill>
        <p:spPr bwMode="auto">
          <a:xfrm>
            <a:off x="5056094" y="1782763"/>
            <a:ext cx="3630706" cy="4343400"/>
          </a:xfrm>
          <a:prstGeom prst="rect">
            <a:avLst/>
          </a:prstGeom>
          <a:noFill/>
          <a:ln w="12700" cap="rnd">
            <a:noFill/>
            <a:round/>
            <a:headEnd/>
            <a:tailEnd/>
          </a:ln>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Release Updates</a:t>
            </a:r>
            <a:endParaRPr lang="en-US" dirty="0"/>
          </a:p>
        </p:txBody>
      </p:sp>
      <p:sp>
        <p:nvSpPr>
          <p:cNvPr id="4" name="Content Placeholder 3"/>
          <p:cNvSpPr>
            <a:spLocks noGrp="1"/>
          </p:cNvSpPr>
          <p:nvPr>
            <p:ph sz="half" idx="1"/>
          </p:nvPr>
        </p:nvSpPr>
        <p:spPr/>
        <p:txBody>
          <a:bodyPr/>
          <a:lstStyle/>
          <a:p>
            <a:pPr marL="304800" indent="-304800">
              <a:spcBef>
                <a:spcPct val="0"/>
              </a:spcBef>
            </a:pPr>
            <a:r>
              <a:rPr lang="en-US" dirty="0" smtClean="0"/>
              <a:t>v07.02.01 </a:t>
            </a:r>
            <a:r>
              <a:rPr lang="en-US" dirty="0" smtClean="0"/>
              <a:t>Released</a:t>
            </a:r>
          </a:p>
          <a:p>
            <a:pPr marL="704850" lvl="1" indent="-304800">
              <a:spcBef>
                <a:spcPct val="0"/>
              </a:spcBef>
            </a:pPr>
            <a:r>
              <a:rPr lang="en-US" dirty="0" smtClean="0"/>
              <a:t>Prod: </a:t>
            </a:r>
            <a:r>
              <a:rPr lang="en-US" dirty="0" smtClean="0"/>
              <a:t>01</a:t>
            </a:r>
            <a:r>
              <a:rPr lang="en-US" dirty="0" smtClean="0"/>
              <a:t>/21/14</a:t>
            </a:r>
            <a:endParaRPr lang="en-US" dirty="0" smtClean="0"/>
          </a:p>
          <a:p>
            <a:pPr marL="1104900" lvl="2" indent="-304800">
              <a:spcBef>
                <a:spcPct val="0"/>
              </a:spcBef>
            </a:pPr>
            <a:r>
              <a:rPr lang="en-US" dirty="0" smtClean="0"/>
              <a:t>53 Major </a:t>
            </a:r>
            <a:r>
              <a:rPr lang="en-US" dirty="0" smtClean="0"/>
              <a:t>Features</a:t>
            </a:r>
          </a:p>
          <a:p>
            <a:pPr marL="1104900" lvl="2" indent="-304800">
              <a:spcBef>
                <a:spcPct val="0"/>
              </a:spcBef>
            </a:pPr>
            <a:r>
              <a:rPr lang="en-US" dirty="0" smtClean="0"/>
              <a:t>0 </a:t>
            </a:r>
            <a:r>
              <a:rPr lang="en-US" dirty="0"/>
              <a:t>Security Fixes</a:t>
            </a:r>
          </a:p>
          <a:p>
            <a:pPr marL="1104900" lvl="2" indent="-304800">
              <a:spcBef>
                <a:spcPct val="0"/>
              </a:spcBef>
            </a:pPr>
            <a:r>
              <a:rPr lang="en-US" dirty="0" smtClean="0"/>
              <a:t>0 </a:t>
            </a:r>
            <a:r>
              <a:rPr lang="en-US" dirty="0"/>
              <a:t>Modules update</a:t>
            </a:r>
          </a:p>
          <a:p>
            <a:pPr marL="1104900" lvl="2" indent="-304800">
              <a:spcBef>
                <a:spcPct val="0"/>
              </a:spcBef>
            </a:pPr>
            <a:r>
              <a:rPr lang="en-US" dirty="0"/>
              <a:t>0 Providers </a:t>
            </a:r>
            <a:r>
              <a:rPr lang="en-US" dirty="0" smtClean="0"/>
              <a:t>update</a:t>
            </a:r>
            <a:endParaRPr lang="en-US" dirty="0"/>
          </a:p>
        </p:txBody>
      </p:sp>
      <p:pic>
        <p:nvPicPr>
          <p:cNvPr id="7" name="Picture 6"/>
          <p:cNvPicPr>
            <a:picLocks noChangeAspect="1" noChangeArrowheads="1"/>
          </p:cNvPicPr>
          <p:nvPr/>
        </p:nvPicPr>
        <p:blipFill>
          <a:blip r:embed="rId2"/>
          <a:srcRect/>
          <a:stretch>
            <a:fillRect/>
          </a:stretch>
        </p:blipFill>
        <p:spPr bwMode="auto">
          <a:xfrm>
            <a:off x="5056094" y="1782763"/>
            <a:ext cx="3630706" cy="4343400"/>
          </a:xfrm>
          <a:prstGeom prst="rect">
            <a:avLst/>
          </a:prstGeom>
          <a:noFill/>
          <a:ln w="12700" cap="rnd">
            <a:noFill/>
            <a:round/>
            <a:headEnd/>
            <a:tailEnd/>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276" y="3762779"/>
            <a:ext cx="4457257" cy="2253391"/>
          </a:xfrm>
          <a:prstGeom prst="rect">
            <a:avLst/>
          </a:prstGeom>
        </p:spPr>
      </p:pic>
      <p:sp>
        <p:nvSpPr>
          <p:cNvPr id="3" name="Rectangle 2"/>
          <p:cNvSpPr/>
          <p:nvPr/>
        </p:nvSpPr>
        <p:spPr>
          <a:xfrm>
            <a:off x="5165958" y="1891579"/>
            <a:ext cx="1274977" cy="923330"/>
          </a:xfrm>
          <a:prstGeom prst="rect">
            <a:avLst/>
          </a:prstGeom>
        </p:spPr>
        <p:style>
          <a:lnRef idx="0">
            <a:schemeClr val="accent6"/>
          </a:lnRef>
          <a:fillRef idx="3">
            <a:schemeClr val="accent6"/>
          </a:fillRef>
          <a:effectRef idx="3">
            <a:schemeClr val="accent6"/>
          </a:effectRef>
          <a:fontRef idx="minor">
            <a:schemeClr val="lt1"/>
          </a:fontRef>
        </p:style>
        <p:txBody>
          <a:bodyPr wrap="none" lIns="91440" tIns="45720" rIns="91440" bIns="45720">
            <a:spAutoFit/>
          </a:bodyPr>
          <a:lstStyle/>
          <a:p>
            <a:pPr algn="ctr"/>
            <a:r>
              <a:rPr lang="en-US" sz="5400" b="1" i="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Oswald Light"/>
                <a:cs typeface="Oswald Light"/>
              </a:rPr>
              <a:t>7.2</a:t>
            </a:r>
            <a:endParaRPr lang="en-US" sz="5400" b="1" i="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Oswald Light"/>
              <a:cs typeface="Oswald Light"/>
            </a:endParaRPr>
          </a:p>
        </p:txBody>
      </p:sp>
    </p:spTree>
    <p:extLst>
      <p:ext uri="{BB962C8B-B14F-4D97-AF65-F5344CB8AC3E}">
        <p14:creationId xmlns:p14="http://schemas.microsoft.com/office/powerpoint/2010/main" val="273535436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Highlights</a:t>
            </a:r>
            <a:endParaRPr lang="en-US" dirty="0"/>
          </a:p>
        </p:txBody>
      </p:sp>
      <p:sp>
        <p:nvSpPr>
          <p:cNvPr id="6" name="Content Placeholder 5"/>
          <p:cNvSpPr>
            <a:spLocks noGrp="1"/>
          </p:cNvSpPr>
          <p:nvPr>
            <p:ph idx="1"/>
          </p:nvPr>
        </p:nvSpPr>
        <p:spPr>
          <a:xfrm>
            <a:off x="457200" y="1600199"/>
            <a:ext cx="8229600" cy="5257801"/>
          </a:xfrm>
        </p:spPr>
        <p:txBody>
          <a:bodyPr>
            <a:normAutofit fontScale="40000" lnSpcReduction="20000"/>
          </a:bodyPr>
          <a:lstStyle/>
          <a:p>
            <a:pPr marL="0" indent="0">
              <a:buNone/>
            </a:pPr>
            <a:r>
              <a:rPr lang="en-US" b="1" dirty="0" smtClean="0"/>
              <a:t>v07.02.01 </a:t>
            </a:r>
            <a:r>
              <a:rPr lang="en-US" b="1" dirty="0" smtClean="0"/>
              <a:t>Major Highlights</a:t>
            </a:r>
          </a:p>
          <a:p>
            <a:pPr lvl="1"/>
            <a:r>
              <a:rPr lang="en-US" dirty="0" smtClean="0"/>
              <a:t>Fixed </a:t>
            </a:r>
            <a:r>
              <a:rPr lang="en-US" dirty="0"/>
              <a:t>issue where .dnn7 manifest was not being utilized in module installation process</a:t>
            </a:r>
          </a:p>
          <a:p>
            <a:pPr lvl="1"/>
            <a:r>
              <a:rPr lang="en-US" dirty="0" smtClean="0"/>
              <a:t>Fixed </a:t>
            </a:r>
            <a:r>
              <a:rPr lang="en-US" dirty="0"/>
              <a:t>issue where restored user could not change his profile avatar</a:t>
            </a:r>
          </a:p>
          <a:p>
            <a:pPr lvl="1"/>
            <a:r>
              <a:rPr lang="en-US" dirty="0" smtClean="0"/>
              <a:t>Added </a:t>
            </a:r>
            <a:r>
              <a:rPr lang="en-US" dirty="0"/>
              <a:t>.</a:t>
            </a:r>
            <a:r>
              <a:rPr lang="en-US" dirty="0" err="1"/>
              <a:t>ashx</a:t>
            </a:r>
            <a:r>
              <a:rPr lang="en-US" dirty="0"/>
              <a:t> to regex filter for Do Not Redirect rule in advanced </a:t>
            </a:r>
            <a:r>
              <a:rPr lang="en-US" dirty="0" err="1"/>
              <a:t>url</a:t>
            </a:r>
            <a:r>
              <a:rPr lang="en-US" dirty="0"/>
              <a:t> management</a:t>
            </a:r>
          </a:p>
          <a:p>
            <a:pPr lvl="1"/>
            <a:r>
              <a:rPr lang="en-US" dirty="0" smtClean="0"/>
              <a:t>Added </a:t>
            </a:r>
            <a:r>
              <a:rPr lang="en-US" dirty="0"/>
              <a:t>various SQL database optimizations contributed by Sebastian </a:t>
            </a:r>
            <a:r>
              <a:rPr lang="en-US" dirty="0" err="1"/>
              <a:t>Leupold</a:t>
            </a:r>
            <a:endParaRPr lang="en-US" dirty="0"/>
          </a:p>
          <a:p>
            <a:pPr lvl="1"/>
            <a:r>
              <a:rPr lang="en-US" dirty="0" smtClean="0"/>
              <a:t>Fixed </a:t>
            </a:r>
            <a:r>
              <a:rPr lang="en-US" dirty="0"/>
              <a:t>issue with rich text editor in Newsletters in Firefox</a:t>
            </a:r>
          </a:p>
          <a:p>
            <a:pPr lvl="1"/>
            <a:r>
              <a:rPr lang="en-US" dirty="0" smtClean="0"/>
              <a:t>Fixed </a:t>
            </a:r>
            <a:r>
              <a:rPr lang="en-US" dirty="0"/>
              <a:t>copy page so that all properties are copied</a:t>
            </a:r>
          </a:p>
          <a:p>
            <a:pPr lvl="1"/>
            <a:r>
              <a:rPr lang="en-US" dirty="0" smtClean="0"/>
              <a:t>Fixed </a:t>
            </a:r>
            <a:r>
              <a:rPr lang="en-US" dirty="0"/>
              <a:t>UI issue when managing Authentication providers</a:t>
            </a:r>
          </a:p>
          <a:p>
            <a:pPr lvl="1"/>
            <a:r>
              <a:rPr lang="en-US" dirty="0" smtClean="0"/>
              <a:t>Fixed </a:t>
            </a:r>
            <a:r>
              <a:rPr lang="en-US" dirty="0"/>
              <a:t>browser compatibility issue when managing Available Modules in Site Settings</a:t>
            </a:r>
          </a:p>
          <a:p>
            <a:pPr lvl="1"/>
            <a:r>
              <a:rPr lang="en-US" dirty="0" smtClean="0"/>
              <a:t>Fixed </a:t>
            </a:r>
            <a:r>
              <a:rPr lang="en-US" dirty="0"/>
              <a:t>defaults of billing and trial values when adding security roles</a:t>
            </a:r>
          </a:p>
          <a:p>
            <a:pPr lvl="1"/>
            <a:r>
              <a:rPr lang="en-US" dirty="0" smtClean="0"/>
              <a:t>Added </a:t>
            </a:r>
            <a:r>
              <a:rPr lang="en-US" dirty="0"/>
              <a:t>a 404 page to the blank site template</a:t>
            </a:r>
          </a:p>
          <a:p>
            <a:pPr lvl="1"/>
            <a:r>
              <a:rPr lang="en-US" dirty="0" smtClean="0"/>
              <a:t>Fixed </a:t>
            </a:r>
            <a:r>
              <a:rPr lang="en-US" dirty="0"/>
              <a:t>issue where </a:t>
            </a:r>
            <a:r>
              <a:rPr lang="en-US" dirty="0" err="1"/>
              <a:t>config</a:t>
            </a:r>
            <a:r>
              <a:rPr lang="en-US" dirty="0"/>
              <a:t> element in module manifest throws errors when XML Merge script is in separate file</a:t>
            </a:r>
          </a:p>
          <a:p>
            <a:pPr lvl="1"/>
            <a:r>
              <a:rPr lang="en-US" dirty="0" smtClean="0"/>
              <a:t>Fixed </a:t>
            </a:r>
            <a:r>
              <a:rPr lang="en-US" dirty="0"/>
              <a:t>terminology when changing password as Administrator</a:t>
            </a:r>
          </a:p>
          <a:p>
            <a:pPr lvl="1"/>
            <a:r>
              <a:rPr lang="en-US" dirty="0" smtClean="0"/>
              <a:t>Fixed </a:t>
            </a:r>
            <a:r>
              <a:rPr lang="en-US" dirty="0"/>
              <a:t>Console module so that it ignores pages that are not intended to be included in the menu</a:t>
            </a:r>
          </a:p>
          <a:p>
            <a:pPr lvl="1"/>
            <a:r>
              <a:rPr lang="en-US" dirty="0" smtClean="0"/>
              <a:t>Fixed </a:t>
            </a:r>
            <a:r>
              <a:rPr lang="en-US" dirty="0"/>
              <a:t>access control so that Deny permissions always </a:t>
            </a:r>
            <a:r>
              <a:rPr lang="en-US" dirty="0" err="1"/>
              <a:t>ovveride</a:t>
            </a:r>
            <a:r>
              <a:rPr lang="en-US" dirty="0"/>
              <a:t> Grant permissions</a:t>
            </a:r>
          </a:p>
          <a:p>
            <a:pPr lvl="1"/>
            <a:r>
              <a:rPr lang="en-US" dirty="0" smtClean="0"/>
              <a:t>Fixed </a:t>
            </a:r>
            <a:r>
              <a:rPr lang="en-US" dirty="0"/>
              <a:t>access control so that Navigate permission can be denied</a:t>
            </a:r>
          </a:p>
          <a:p>
            <a:pPr lvl="1"/>
            <a:r>
              <a:rPr lang="en-US" dirty="0" smtClean="0"/>
              <a:t>Enhanced </a:t>
            </a:r>
            <a:r>
              <a:rPr lang="en-US" dirty="0"/>
              <a:t>permissions grid so that full control specification can not be overridden for specific permissions</a:t>
            </a:r>
          </a:p>
          <a:p>
            <a:pPr lvl="1"/>
            <a:r>
              <a:rPr lang="en-US" dirty="0" smtClean="0"/>
              <a:t>Enhanced </a:t>
            </a:r>
            <a:r>
              <a:rPr lang="en-US" dirty="0"/>
              <a:t>control panel so that Stay In Edit Mode option is always available</a:t>
            </a:r>
          </a:p>
          <a:p>
            <a:pPr lvl="1"/>
            <a:r>
              <a:rPr lang="en-US" dirty="0" smtClean="0"/>
              <a:t>Make </a:t>
            </a:r>
            <a:r>
              <a:rPr lang="en-US" dirty="0"/>
              <a:t>application FIPS compliant</a:t>
            </a:r>
          </a:p>
          <a:p>
            <a:pPr lvl="1"/>
            <a:r>
              <a:rPr lang="en-US" dirty="0" smtClean="0"/>
              <a:t>Fixed </a:t>
            </a:r>
            <a:r>
              <a:rPr lang="en-US" dirty="0"/>
              <a:t>issue preventing DAM from being used in Group mode</a:t>
            </a:r>
          </a:p>
          <a:p>
            <a:pPr lvl="1"/>
            <a:r>
              <a:rPr lang="en-US" dirty="0" smtClean="0"/>
              <a:t>Fixed </a:t>
            </a:r>
            <a:r>
              <a:rPr lang="en-US" dirty="0" err="1"/>
              <a:t>javascript</a:t>
            </a:r>
            <a:r>
              <a:rPr lang="en-US" dirty="0"/>
              <a:t> issue in </a:t>
            </a:r>
            <a:r>
              <a:rPr lang="en-US" dirty="0" err="1"/>
              <a:t>DNNMenuProvider</a:t>
            </a:r>
            <a:endParaRPr lang="en-US" dirty="0"/>
          </a:p>
          <a:p>
            <a:pPr lvl="1"/>
            <a:r>
              <a:rPr lang="en-US" dirty="0" smtClean="0"/>
              <a:t>Fixed </a:t>
            </a:r>
            <a:r>
              <a:rPr lang="en-US" dirty="0"/>
              <a:t>access control so that module level permissions are observed for all </a:t>
            </a:r>
            <a:r>
              <a:rPr lang="en-US" dirty="0" err="1"/>
              <a:t>individualpermission</a:t>
            </a:r>
            <a:r>
              <a:rPr lang="en-US" dirty="0"/>
              <a:t> types</a:t>
            </a:r>
          </a:p>
          <a:p>
            <a:pPr lvl="1"/>
            <a:r>
              <a:rPr lang="en-US" dirty="0" smtClean="0"/>
              <a:t>Disabled </a:t>
            </a:r>
            <a:r>
              <a:rPr lang="en-US" dirty="0"/>
              <a:t>field validation when changing countries during registration</a:t>
            </a:r>
          </a:p>
          <a:p>
            <a:pPr lvl="1"/>
            <a:r>
              <a:rPr lang="en-US" dirty="0" err="1"/>
              <a:t>ModuleSettingsPresenterBased</a:t>
            </a:r>
            <a:r>
              <a:rPr lang="en-US" dirty="0"/>
              <a:t> now instantiates </a:t>
            </a:r>
            <a:r>
              <a:rPr lang="en-US" dirty="0" err="1"/>
              <a:t>ModuleSettings</a:t>
            </a:r>
            <a:r>
              <a:rPr lang="en-US" dirty="0"/>
              <a:t> and </a:t>
            </a:r>
            <a:r>
              <a:rPr lang="en-US" dirty="0" err="1"/>
              <a:t>TabModuleSettings</a:t>
            </a:r>
            <a:endParaRPr lang="en-US" dirty="0"/>
          </a:p>
          <a:p>
            <a:pPr lvl="1"/>
            <a:r>
              <a:rPr lang="en-US" dirty="0" smtClean="0"/>
              <a:t>Fixed </a:t>
            </a:r>
            <a:r>
              <a:rPr lang="en-US" dirty="0"/>
              <a:t>exception when composing new message to user</a:t>
            </a:r>
          </a:p>
          <a:p>
            <a:pPr lvl="1"/>
            <a:r>
              <a:rPr lang="en-US" dirty="0" err="1"/>
              <a:t>GetUserRoles</a:t>
            </a:r>
            <a:r>
              <a:rPr lang="en-US" dirty="0"/>
              <a:t> will now return an empty list if the user is not valid</a:t>
            </a:r>
          </a:p>
          <a:p>
            <a:pPr lvl="1"/>
            <a:r>
              <a:rPr lang="en-US" dirty="0" smtClean="0"/>
              <a:t>Made </a:t>
            </a:r>
            <a:r>
              <a:rPr lang="en-US" dirty="0"/>
              <a:t>Group pending notification URLs absolute</a:t>
            </a:r>
            <a:endParaRPr lang="en-US" dirty="0"/>
          </a:p>
        </p:txBody>
      </p:sp>
    </p:spTree>
    <p:extLst>
      <p:ext uri="{BB962C8B-B14F-4D97-AF65-F5344CB8AC3E}">
        <p14:creationId xmlns:p14="http://schemas.microsoft.com/office/powerpoint/2010/main" val="74667112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Highlights</a:t>
            </a:r>
            <a:endParaRPr lang="en-US" dirty="0"/>
          </a:p>
        </p:txBody>
      </p:sp>
      <p:sp>
        <p:nvSpPr>
          <p:cNvPr id="6" name="Content Placeholder 5"/>
          <p:cNvSpPr>
            <a:spLocks noGrp="1"/>
          </p:cNvSpPr>
          <p:nvPr>
            <p:ph idx="1"/>
          </p:nvPr>
        </p:nvSpPr>
        <p:spPr>
          <a:xfrm>
            <a:off x="457200" y="1600200"/>
            <a:ext cx="8229600" cy="5257800"/>
          </a:xfrm>
        </p:spPr>
        <p:txBody>
          <a:bodyPr>
            <a:normAutofit fontScale="40000" lnSpcReduction="20000"/>
          </a:bodyPr>
          <a:lstStyle/>
          <a:p>
            <a:pPr marL="0" indent="0">
              <a:buNone/>
            </a:pPr>
            <a:r>
              <a:rPr lang="en-US" b="1" dirty="0" smtClean="0"/>
              <a:t>v07.02.01 </a:t>
            </a:r>
            <a:r>
              <a:rPr lang="en-US" b="1" dirty="0" smtClean="0"/>
              <a:t>Major Highlights</a:t>
            </a:r>
          </a:p>
          <a:p>
            <a:pPr lvl="1"/>
            <a:r>
              <a:rPr lang="en-US" dirty="0" smtClean="0"/>
              <a:t>Allow </a:t>
            </a:r>
            <a:r>
              <a:rPr lang="en-US" dirty="0"/>
              <a:t>a user using the Windows Live authentication provider to be a member of multiple portals</a:t>
            </a:r>
          </a:p>
          <a:p>
            <a:pPr lvl="1"/>
            <a:r>
              <a:rPr lang="en-US" dirty="0" smtClean="0"/>
              <a:t>Removed </a:t>
            </a:r>
            <a:r>
              <a:rPr lang="en-US" dirty="0"/>
              <a:t>inline style in Logo skin object</a:t>
            </a:r>
          </a:p>
          <a:p>
            <a:pPr lvl="1"/>
            <a:r>
              <a:rPr lang="en-US" dirty="0" smtClean="0"/>
              <a:t>Fixed </a:t>
            </a:r>
            <a:r>
              <a:rPr lang="en-US" dirty="0"/>
              <a:t>Member Directory issue where the same user is displayed multiple times</a:t>
            </a:r>
          </a:p>
          <a:p>
            <a:pPr lvl="1"/>
            <a:r>
              <a:rPr lang="en-US" dirty="0" smtClean="0"/>
              <a:t>Added </a:t>
            </a:r>
            <a:r>
              <a:rPr lang="en-US" dirty="0"/>
              <a:t>stored procedure to prevent error when uninstalling dashboard extension</a:t>
            </a:r>
          </a:p>
          <a:p>
            <a:pPr lvl="1"/>
            <a:r>
              <a:rPr lang="en-US" dirty="0" smtClean="0"/>
              <a:t>Improved </a:t>
            </a:r>
            <a:r>
              <a:rPr lang="en-US" dirty="0"/>
              <a:t>Newsletters so you can send to Social Groups as well as Security Roles</a:t>
            </a:r>
          </a:p>
          <a:p>
            <a:pPr lvl="1"/>
            <a:r>
              <a:rPr lang="en-US" dirty="0" smtClean="0"/>
              <a:t>Fixed </a:t>
            </a:r>
            <a:r>
              <a:rPr lang="en-US" dirty="0"/>
              <a:t>issue where page with a future publish date can not be edited</a:t>
            </a:r>
          </a:p>
          <a:p>
            <a:pPr lvl="1"/>
            <a:r>
              <a:rPr lang="en-US" dirty="0" smtClean="0"/>
              <a:t>Allow </a:t>
            </a:r>
            <a:r>
              <a:rPr lang="en-US" dirty="0"/>
              <a:t>a user to specify both a date and time for publishing in module settings</a:t>
            </a:r>
          </a:p>
          <a:p>
            <a:pPr lvl="1"/>
            <a:r>
              <a:rPr lang="en-US" dirty="0" smtClean="0"/>
              <a:t>Fixed </a:t>
            </a:r>
            <a:r>
              <a:rPr lang="en-US" dirty="0"/>
              <a:t>issue where </a:t>
            </a:r>
            <a:r>
              <a:rPr lang="en-US" dirty="0" err="1"/>
              <a:t>UserInfo</a:t>
            </a:r>
            <a:r>
              <a:rPr lang="en-US" dirty="0"/>
              <a:t> object did not contain </a:t>
            </a:r>
            <a:r>
              <a:rPr lang="en-US" dirty="0" err="1"/>
              <a:t>LastIPAddress</a:t>
            </a:r>
            <a:endParaRPr lang="en-US" dirty="0"/>
          </a:p>
          <a:p>
            <a:pPr lvl="1"/>
            <a:r>
              <a:rPr lang="en-US" dirty="0" smtClean="0"/>
              <a:t>Fixed </a:t>
            </a:r>
            <a:r>
              <a:rPr lang="en-US" dirty="0"/>
              <a:t>Site Group behavior so that Site Settings are populated with current portal properties</a:t>
            </a:r>
          </a:p>
          <a:p>
            <a:pPr lvl="1"/>
            <a:r>
              <a:rPr lang="en-US" dirty="0" smtClean="0"/>
              <a:t>Improved </a:t>
            </a:r>
            <a:r>
              <a:rPr lang="en-US" dirty="0"/>
              <a:t>performance of loading folders that contain a large volume of files</a:t>
            </a:r>
          </a:p>
          <a:p>
            <a:pPr lvl="1"/>
            <a:r>
              <a:rPr lang="en-US" dirty="0" smtClean="0"/>
              <a:t>Fixed </a:t>
            </a:r>
            <a:r>
              <a:rPr lang="en-US" dirty="0"/>
              <a:t>scheduler so that </a:t>
            </a:r>
            <a:r>
              <a:rPr lang="en-US" dirty="0" err="1"/>
              <a:t>Application_Start</a:t>
            </a:r>
            <a:r>
              <a:rPr lang="en-US" dirty="0"/>
              <a:t> is recognized when using Request mode</a:t>
            </a:r>
          </a:p>
          <a:p>
            <a:pPr lvl="1"/>
            <a:r>
              <a:rPr lang="en-US" dirty="0" smtClean="0"/>
              <a:t>Fixed </a:t>
            </a:r>
            <a:r>
              <a:rPr lang="en-US" dirty="0"/>
              <a:t>search by tag functionality</a:t>
            </a:r>
          </a:p>
          <a:p>
            <a:pPr lvl="1"/>
            <a:r>
              <a:rPr lang="en-US" dirty="0" smtClean="0"/>
              <a:t>Fixed </a:t>
            </a:r>
            <a:r>
              <a:rPr lang="en-US" dirty="0"/>
              <a:t>Users Online so that it is thread-safe</a:t>
            </a:r>
          </a:p>
          <a:p>
            <a:pPr lvl="1"/>
            <a:r>
              <a:rPr lang="en-US" dirty="0" smtClean="0"/>
              <a:t>Enhancement </a:t>
            </a:r>
            <a:r>
              <a:rPr lang="en-US" dirty="0"/>
              <a:t>so that Google Analytics does not track admin or host user activity</a:t>
            </a:r>
          </a:p>
          <a:p>
            <a:pPr lvl="1"/>
            <a:r>
              <a:rPr lang="en-US" dirty="0" smtClean="0"/>
              <a:t>Enhanced </a:t>
            </a:r>
            <a:r>
              <a:rPr lang="en-US" dirty="0"/>
              <a:t>Test SMTP options so that it tells you who the email was sent from and to</a:t>
            </a:r>
          </a:p>
          <a:p>
            <a:pPr lvl="1"/>
            <a:r>
              <a:rPr lang="en-US" dirty="0" smtClean="0"/>
              <a:t>Fixed </a:t>
            </a:r>
            <a:r>
              <a:rPr lang="en-US" dirty="0"/>
              <a:t>issue preventing the closing of the "Welcome to Your Installation" pop up</a:t>
            </a:r>
          </a:p>
          <a:p>
            <a:pPr lvl="1"/>
            <a:r>
              <a:rPr lang="en-US" dirty="0" smtClean="0"/>
              <a:t>Search </a:t>
            </a:r>
            <a:r>
              <a:rPr lang="en-US" dirty="0"/>
              <a:t>crawler enhanced to include host pages</a:t>
            </a:r>
          </a:p>
          <a:p>
            <a:pPr lvl="1"/>
            <a:r>
              <a:rPr lang="en-US" dirty="0" smtClean="0"/>
              <a:t>Fixed </a:t>
            </a:r>
            <a:r>
              <a:rPr lang="en-US" dirty="0"/>
              <a:t>issue causing </a:t>
            </a:r>
            <a:r>
              <a:rPr lang="en-US" dirty="0" err="1"/>
              <a:t>SendMail</a:t>
            </a:r>
            <a:r>
              <a:rPr lang="en-US" dirty="0"/>
              <a:t> to crash when sending blank value for to, cc or bcc</a:t>
            </a:r>
          </a:p>
          <a:p>
            <a:pPr lvl="1"/>
            <a:r>
              <a:rPr lang="en-US" dirty="0" smtClean="0"/>
              <a:t>Fixed </a:t>
            </a:r>
            <a:r>
              <a:rPr lang="en-US" dirty="0"/>
              <a:t>user profile so that users can view their friends profile info if security is set to Friends</a:t>
            </a:r>
          </a:p>
          <a:p>
            <a:pPr lvl="1"/>
            <a:r>
              <a:rPr lang="en-US" dirty="0" smtClean="0"/>
              <a:t>Fixed </a:t>
            </a:r>
            <a:r>
              <a:rPr lang="en-US" dirty="0"/>
              <a:t>Splash page behavior</a:t>
            </a:r>
          </a:p>
          <a:p>
            <a:pPr lvl="1"/>
            <a:r>
              <a:rPr lang="en-US" dirty="0" smtClean="0"/>
              <a:t>Fixed </a:t>
            </a:r>
            <a:r>
              <a:rPr lang="en-US" dirty="0"/>
              <a:t>issues where updating a journal item was creating a new record instead of updating existing one</a:t>
            </a:r>
          </a:p>
          <a:p>
            <a:pPr lvl="1"/>
            <a:r>
              <a:rPr lang="en-US" dirty="0" smtClean="0"/>
              <a:t>Fixed </a:t>
            </a:r>
            <a:r>
              <a:rPr lang="en-US" dirty="0"/>
              <a:t>issue where upgrading from an older version was not cleaning up </a:t>
            </a:r>
            <a:r>
              <a:rPr lang="en-US" dirty="0" err="1"/>
              <a:t>auth</a:t>
            </a:r>
            <a:r>
              <a:rPr lang="en-US" dirty="0"/>
              <a:t> systems, providers and optional modules</a:t>
            </a:r>
          </a:p>
          <a:p>
            <a:pPr lvl="1"/>
            <a:r>
              <a:rPr lang="en-US" dirty="0" smtClean="0"/>
              <a:t>Enhanced </a:t>
            </a:r>
            <a:r>
              <a:rPr lang="en-US" dirty="0"/>
              <a:t>uploading new extension experience to show progress indicator</a:t>
            </a:r>
          </a:p>
          <a:p>
            <a:pPr lvl="1"/>
            <a:r>
              <a:rPr lang="en-US" dirty="0" smtClean="0"/>
              <a:t>Fixed </a:t>
            </a:r>
            <a:r>
              <a:rPr lang="en-US" dirty="0"/>
              <a:t>issue where User could not reply to Message</a:t>
            </a:r>
          </a:p>
          <a:p>
            <a:pPr lvl="1"/>
            <a:r>
              <a:rPr lang="en-US" dirty="0" smtClean="0"/>
              <a:t>Added </a:t>
            </a:r>
            <a:r>
              <a:rPr lang="en-US" dirty="0"/>
              <a:t>new host setting to optionally disable critical error reports displayed in page</a:t>
            </a:r>
          </a:p>
          <a:p>
            <a:pPr lvl="1"/>
            <a:r>
              <a:rPr lang="en-US" dirty="0" smtClean="0"/>
              <a:t>Fixed </a:t>
            </a:r>
            <a:r>
              <a:rPr lang="en-US" dirty="0"/>
              <a:t>upgrade issue if previous version of module creator was installed</a:t>
            </a:r>
          </a:p>
          <a:p>
            <a:pPr lvl="1"/>
            <a:r>
              <a:rPr lang="en-US" dirty="0" smtClean="0"/>
              <a:t>Fixed </a:t>
            </a:r>
            <a:r>
              <a:rPr lang="en-US" dirty="0"/>
              <a:t>an issue where user folders were not deleted when a user was deleted</a:t>
            </a:r>
            <a:endParaRPr lang="en-US" dirty="0"/>
          </a:p>
        </p:txBody>
      </p:sp>
    </p:spTree>
    <p:extLst>
      <p:ext uri="{BB962C8B-B14F-4D97-AF65-F5344CB8AC3E}">
        <p14:creationId xmlns:p14="http://schemas.microsoft.com/office/powerpoint/2010/main" val="11373361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Fixes</a:t>
            </a:r>
            <a:endParaRPr lang="en-US" dirty="0"/>
          </a:p>
        </p:txBody>
      </p:sp>
      <p:sp>
        <p:nvSpPr>
          <p:cNvPr id="3" name="Content Placeholder 2"/>
          <p:cNvSpPr>
            <a:spLocks noGrp="1"/>
          </p:cNvSpPr>
          <p:nvPr>
            <p:ph idx="1"/>
          </p:nvPr>
        </p:nvSpPr>
        <p:spPr>
          <a:xfrm>
            <a:off x="457200" y="1600200"/>
            <a:ext cx="8229600" cy="4521874"/>
          </a:xfrm>
        </p:spPr>
        <p:txBody>
          <a:bodyPr>
            <a:normAutofit/>
          </a:bodyPr>
          <a:lstStyle/>
          <a:p>
            <a:r>
              <a:rPr lang="en-US" b="1" dirty="0"/>
              <a:t>Security Fixes</a:t>
            </a:r>
          </a:p>
          <a:p>
            <a:pPr lvl="1"/>
            <a:r>
              <a:rPr lang="en-US" dirty="0"/>
              <a:t>None</a:t>
            </a:r>
          </a:p>
          <a:p>
            <a:r>
              <a:rPr lang="en-US" b="1" dirty="0" smtClean="0"/>
              <a:t>Modules</a:t>
            </a:r>
          </a:p>
          <a:p>
            <a:pPr lvl="1"/>
            <a:r>
              <a:rPr lang="en-US" dirty="0"/>
              <a:t>None</a:t>
            </a:r>
          </a:p>
          <a:p>
            <a:r>
              <a:rPr lang="en-US" b="1" dirty="0" smtClean="0"/>
              <a:t>Providers</a:t>
            </a:r>
          </a:p>
          <a:p>
            <a:pPr lvl="1"/>
            <a:r>
              <a:rPr lang="en-US" dirty="0" smtClean="0"/>
              <a:t>None</a:t>
            </a:r>
            <a:endParaRPr lang="en-US" dirty="0"/>
          </a:p>
        </p:txBody>
      </p:sp>
    </p:spTree>
    <p:extLst>
      <p:ext uri="{BB962C8B-B14F-4D97-AF65-F5344CB8AC3E}">
        <p14:creationId xmlns:p14="http://schemas.microsoft.com/office/powerpoint/2010/main" val="409790233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1893938" y="1600200"/>
            <a:ext cx="5080000" cy="4826000"/>
          </a:xfrm>
          <a:prstGeom prst="rect">
            <a:avLst/>
          </a:prstGeom>
          <a:noFill/>
          <a:ln w="12700" cap="flat">
            <a:noFill/>
            <a:miter lim="800000"/>
            <a:headEnd/>
            <a:tailEnd/>
          </a:ln>
        </p:spPr>
      </p:pic>
      <p:sp>
        <p:nvSpPr>
          <p:cNvPr id="6" name="Title 5"/>
          <p:cNvSpPr>
            <a:spLocks noGrp="1"/>
          </p:cNvSpPr>
          <p:nvPr>
            <p:ph type="ctrTitle"/>
          </p:nvPr>
        </p:nvSpPr>
        <p:spPr/>
        <p:txBody>
          <a:bodyPr/>
          <a:lstStyle/>
          <a:p>
            <a:r>
              <a:rPr lang="en-US" dirty="0" smtClean="0"/>
              <a:t>Module Updates</a:t>
            </a:r>
            <a:endParaRPr lang="en-US" dirty="0"/>
          </a:p>
        </p:txBody>
      </p:sp>
      <p:sp>
        <p:nvSpPr>
          <p:cNvPr id="7" name="Subtitle 6"/>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53603767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DNN Modules - Overview</a:t>
            </a:r>
            <a:endParaRPr lang="en-US" dirty="0"/>
          </a:p>
        </p:txBody>
      </p:sp>
      <p:sp>
        <p:nvSpPr>
          <p:cNvPr id="4" name="Content Placeholder 3"/>
          <p:cNvSpPr>
            <a:spLocks noGrp="1"/>
          </p:cNvSpPr>
          <p:nvPr>
            <p:ph sz="half" idx="1"/>
          </p:nvPr>
        </p:nvSpPr>
        <p:spPr>
          <a:xfrm>
            <a:off x="457200" y="1600200"/>
            <a:ext cx="4038600" cy="5128627"/>
          </a:xfrm>
        </p:spPr>
        <p:txBody>
          <a:bodyPr>
            <a:normAutofit fontScale="55000" lnSpcReduction="20000"/>
          </a:bodyPr>
          <a:lstStyle/>
          <a:p>
            <a:r>
              <a:rPr lang="en-US" dirty="0" smtClean="0"/>
              <a:t>DotNetNuke</a:t>
            </a:r>
            <a:r>
              <a:rPr lang="da-DK" dirty="0"/>
              <a:t>®</a:t>
            </a:r>
            <a:r>
              <a:rPr lang="en-US" dirty="0" smtClean="0"/>
              <a:t> Skins</a:t>
            </a:r>
          </a:p>
          <a:p>
            <a:pPr lvl="1"/>
            <a:r>
              <a:rPr lang="da-DK" dirty="0" err="1"/>
              <a:t>Wed</a:t>
            </a:r>
            <a:r>
              <a:rPr lang="da-DK" dirty="0"/>
              <a:t> </a:t>
            </a:r>
            <a:r>
              <a:rPr lang="da-DK" dirty="0" err="1"/>
              <a:t>Sep</a:t>
            </a:r>
            <a:r>
              <a:rPr lang="da-DK" dirty="0"/>
              <a:t> 14, </a:t>
            </a:r>
            <a:r>
              <a:rPr lang="da-DK" dirty="0" smtClean="0"/>
              <a:t>2011</a:t>
            </a:r>
          </a:p>
          <a:p>
            <a:r>
              <a:rPr lang="da-DK" dirty="0"/>
              <a:t>DotNetNuke® </a:t>
            </a:r>
            <a:r>
              <a:rPr lang="da-DK" dirty="0" err="1" smtClean="0"/>
              <a:t>Announcements</a:t>
            </a:r>
            <a:endParaRPr lang="da-DK" dirty="0" smtClean="0"/>
          </a:p>
          <a:p>
            <a:pPr lvl="1"/>
            <a:r>
              <a:rPr lang="en-US" dirty="0"/>
              <a:t>Sun Jun 30, </a:t>
            </a:r>
            <a:r>
              <a:rPr lang="en-US" dirty="0" smtClean="0"/>
              <a:t>2013</a:t>
            </a:r>
          </a:p>
          <a:p>
            <a:r>
              <a:rPr lang="en-US" b="1" dirty="0"/>
              <a:t>DNN Blog</a:t>
            </a:r>
          </a:p>
          <a:p>
            <a:pPr lvl="1"/>
            <a:r>
              <a:rPr lang="cs-CZ" b="1" dirty="0" err="1"/>
              <a:t>Tue</a:t>
            </a:r>
            <a:r>
              <a:rPr lang="cs-CZ" b="1" dirty="0"/>
              <a:t> Jan 28, </a:t>
            </a:r>
            <a:r>
              <a:rPr lang="cs-CZ" b="1" dirty="0" smtClean="0"/>
              <a:t>2014</a:t>
            </a:r>
          </a:p>
          <a:p>
            <a:r>
              <a:rPr lang="sk-SK" dirty="0" smtClean="0"/>
              <a:t>DotNetNuke</a:t>
            </a:r>
            <a:r>
              <a:rPr lang="sk-SK" dirty="0" smtClean="0"/>
              <a:t>® Documents</a:t>
            </a:r>
          </a:p>
          <a:p>
            <a:pPr lvl="1"/>
            <a:r>
              <a:rPr lang="en-US" dirty="0" smtClean="0"/>
              <a:t>Fri </a:t>
            </a:r>
            <a:r>
              <a:rPr lang="en-US" dirty="0"/>
              <a:t>Jun 7, </a:t>
            </a:r>
            <a:r>
              <a:rPr lang="en-US" dirty="0" smtClean="0"/>
              <a:t>2013</a:t>
            </a:r>
          </a:p>
          <a:p>
            <a:r>
              <a:rPr lang="en-US" b="1" dirty="0"/>
              <a:t>DotNetNuke® </a:t>
            </a:r>
            <a:r>
              <a:rPr lang="en-US" b="1" dirty="0" smtClean="0"/>
              <a:t>Events</a:t>
            </a:r>
          </a:p>
          <a:p>
            <a:pPr lvl="1"/>
            <a:r>
              <a:rPr lang="cs-CZ" b="1" dirty="0" err="1"/>
              <a:t>Thu</a:t>
            </a:r>
            <a:r>
              <a:rPr lang="cs-CZ" b="1" dirty="0"/>
              <a:t> </a:t>
            </a:r>
            <a:r>
              <a:rPr lang="cs-CZ" b="1" dirty="0" err="1"/>
              <a:t>Feb</a:t>
            </a:r>
            <a:r>
              <a:rPr lang="cs-CZ" b="1" dirty="0"/>
              <a:t> 6, 2014</a:t>
            </a:r>
            <a:endParaRPr lang="en-US" b="1" dirty="0" smtClean="0"/>
          </a:p>
          <a:p>
            <a:r>
              <a:rPr lang="en-US" dirty="0"/>
              <a:t>DotNetNuke® </a:t>
            </a:r>
            <a:r>
              <a:rPr lang="en-US" dirty="0" smtClean="0"/>
              <a:t>FAQ</a:t>
            </a:r>
          </a:p>
          <a:p>
            <a:pPr lvl="1"/>
            <a:r>
              <a:rPr lang="cs-CZ" dirty="0" err="1"/>
              <a:t>Thu</a:t>
            </a:r>
            <a:r>
              <a:rPr lang="cs-CZ" dirty="0"/>
              <a:t> </a:t>
            </a:r>
            <a:r>
              <a:rPr lang="cs-CZ" dirty="0" err="1"/>
              <a:t>Oct</a:t>
            </a:r>
            <a:r>
              <a:rPr lang="cs-CZ" dirty="0"/>
              <a:t> 10, </a:t>
            </a:r>
            <a:r>
              <a:rPr lang="cs-CZ" dirty="0" smtClean="0"/>
              <a:t>2013</a:t>
            </a:r>
          </a:p>
          <a:p>
            <a:r>
              <a:rPr lang="cs-CZ" dirty="0"/>
              <a:t>DotNetNuke® </a:t>
            </a:r>
            <a:r>
              <a:rPr lang="cs-CZ" dirty="0" smtClean="0"/>
              <a:t>Feedback</a:t>
            </a:r>
          </a:p>
          <a:p>
            <a:pPr lvl="1"/>
            <a:r>
              <a:rPr lang="cs-CZ" dirty="0" err="1"/>
              <a:t>Fri</a:t>
            </a:r>
            <a:r>
              <a:rPr lang="cs-CZ" dirty="0"/>
              <a:t> </a:t>
            </a:r>
            <a:r>
              <a:rPr lang="cs-CZ" dirty="0" err="1"/>
              <a:t>Oct</a:t>
            </a:r>
            <a:r>
              <a:rPr lang="cs-CZ" dirty="0"/>
              <a:t> 4, </a:t>
            </a:r>
            <a:r>
              <a:rPr lang="cs-CZ" dirty="0" smtClean="0"/>
              <a:t>2013</a:t>
            </a:r>
          </a:p>
          <a:p>
            <a:r>
              <a:rPr lang="cs-CZ" dirty="0"/>
              <a:t>DotNetNuke® </a:t>
            </a:r>
            <a:r>
              <a:rPr lang="cs-CZ" dirty="0" err="1" smtClean="0"/>
              <a:t>Forum</a:t>
            </a:r>
            <a:endParaRPr lang="cs-CZ" dirty="0" smtClean="0"/>
          </a:p>
          <a:p>
            <a:pPr lvl="1"/>
            <a:r>
              <a:rPr lang="ro-RO" dirty="0"/>
              <a:t>Wed Jul 20, </a:t>
            </a:r>
            <a:r>
              <a:rPr lang="ro-RO" dirty="0" smtClean="0"/>
              <a:t>2011</a:t>
            </a:r>
          </a:p>
          <a:p>
            <a:r>
              <a:rPr lang="ro-RO" dirty="0"/>
              <a:t>DotNetNuke® </a:t>
            </a:r>
            <a:r>
              <a:rPr lang="ro-RO" dirty="0" smtClean="0"/>
              <a:t>Gallery</a:t>
            </a:r>
          </a:p>
          <a:p>
            <a:pPr lvl="1"/>
            <a:r>
              <a:rPr lang="ro-RO" dirty="0"/>
              <a:t>Sun Jul 3, </a:t>
            </a:r>
            <a:r>
              <a:rPr lang="ro-RO" dirty="0" smtClean="0"/>
              <a:t>2011</a:t>
            </a:r>
          </a:p>
          <a:p>
            <a:r>
              <a:rPr lang="ro-RO" dirty="0"/>
              <a:t>DotNetNuke® </a:t>
            </a:r>
            <a:r>
              <a:rPr lang="ro-RO" dirty="0" smtClean="0"/>
              <a:t>Iframe</a:t>
            </a:r>
          </a:p>
          <a:p>
            <a:pPr lvl="1"/>
            <a:r>
              <a:rPr lang="en-US" dirty="0"/>
              <a:t>Sun Jun 30, </a:t>
            </a:r>
            <a:r>
              <a:rPr lang="en-US" dirty="0" smtClean="0"/>
              <a:t>2013</a:t>
            </a:r>
          </a:p>
          <a:p>
            <a:r>
              <a:rPr lang="en-US" dirty="0"/>
              <a:t>DotNetNuke® </a:t>
            </a:r>
            <a:r>
              <a:rPr lang="en-US" dirty="0" smtClean="0"/>
              <a:t>Links</a:t>
            </a:r>
          </a:p>
          <a:p>
            <a:pPr lvl="1"/>
            <a:r>
              <a:rPr lang="en-US" dirty="0"/>
              <a:t>Sun Jun 30, 2013</a:t>
            </a:r>
          </a:p>
        </p:txBody>
      </p:sp>
      <p:sp>
        <p:nvSpPr>
          <p:cNvPr id="5" name="Content Placeholder 4"/>
          <p:cNvSpPr>
            <a:spLocks noGrp="1"/>
          </p:cNvSpPr>
          <p:nvPr>
            <p:ph sz="half" idx="2"/>
          </p:nvPr>
        </p:nvSpPr>
        <p:spPr>
          <a:xfrm>
            <a:off x="4648200" y="1600200"/>
            <a:ext cx="4038600" cy="5128627"/>
          </a:xfrm>
        </p:spPr>
        <p:txBody>
          <a:bodyPr>
            <a:normAutofit fontScale="55000" lnSpcReduction="20000"/>
          </a:bodyPr>
          <a:lstStyle/>
          <a:p>
            <a:r>
              <a:rPr lang="en-US" dirty="0"/>
              <a:t>DotNetNuke® News Feeds</a:t>
            </a:r>
          </a:p>
          <a:p>
            <a:pPr lvl="1"/>
            <a:r>
              <a:rPr lang="cs-CZ" dirty="0" err="1"/>
              <a:t>Thu</a:t>
            </a:r>
            <a:r>
              <a:rPr lang="cs-CZ" dirty="0"/>
              <a:t> </a:t>
            </a:r>
            <a:r>
              <a:rPr lang="cs-CZ" dirty="0" err="1"/>
              <a:t>Mar</a:t>
            </a:r>
            <a:r>
              <a:rPr lang="cs-CZ" dirty="0"/>
              <a:t> 28, 2013</a:t>
            </a:r>
            <a:endParaRPr lang="en-US" dirty="0"/>
          </a:p>
          <a:p>
            <a:r>
              <a:rPr lang="en-US" b="1" dirty="0"/>
              <a:t>DotNetNuke® Media</a:t>
            </a:r>
          </a:p>
          <a:p>
            <a:pPr lvl="1"/>
            <a:r>
              <a:rPr lang="en-US" b="1" dirty="0"/>
              <a:t>Sun Feb 9, </a:t>
            </a:r>
            <a:r>
              <a:rPr lang="en-US" b="1" dirty="0" smtClean="0"/>
              <a:t>2014</a:t>
            </a:r>
          </a:p>
          <a:p>
            <a:r>
              <a:rPr lang="en-US" b="1" dirty="0" smtClean="0"/>
              <a:t>DotNetNuke</a:t>
            </a:r>
            <a:r>
              <a:rPr lang="en-US" b="1" dirty="0"/>
              <a:t>® Reports</a:t>
            </a:r>
          </a:p>
          <a:p>
            <a:pPr lvl="1"/>
            <a:r>
              <a:rPr lang="en-US" b="1" dirty="0"/>
              <a:t>Mon Feb 10, </a:t>
            </a:r>
            <a:r>
              <a:rPr lang="en-US" b="1" dirty="0" smtClean="0"/>
              <a:t>2014</a:t>
            </a:r>
          </a:p>
          <a:p>
            <a:r>
              <a:rPr lang="en-US" dirty="0" smtClean="0"/>
              <a:t>DotNetNuke</a:t>
            </a:r>
            <a:r>
              <a:rPr lang="en-US" dirty="0"/>
              <a:t>® Repository</a:t>
            </a:r>
          </a:p>
          <a:p>
            <a:pPr lvl="1"/>
            <a:r>
              <a:rPr lang="cs-CZ" dirty="0" err="1"/>
              <a:t>Thu</a:t>
            </a:r>
            <a:r>
              <a:rPr lang="cs-CZ" dirty="0"/>
              <a:t> Dec 22, 2011</a:t>
            </a:r>
            <a:endParaRPr lang="en-US" dirty="0"/>
          </a:p>
          <a:p>
            <a:r>
              <a:rPr lang="en-US" dirty="0"/>
              <a:t>DotNetNuke® Store</a:t>
            </a:r>
          </a:p>
          <a:p>
            <a:pPr lvl="1"/>
            <a:r>
              <a:rPr lang="sk-SK" dirty="0"/>
              <a:t>Sun Nov 18, 2012</a:t>
            </a:r>
            <a:endParaRPr lang="en-US" dirty="0"/>
          </a:p>
          <a:p>
            <a:r>
              <a:rPr lang="en-US" dirty="0"/>
              <a:t>DotNetNuke® Survey</a:t>
            </a:r>
          </a:p>
          <a:p>
            <a:pPr lvl="1"/>
            <a:r>
              <a:rPr lang="ro-RO" dirty="0"/>
              <a:t>Sun Jul 3, 2011</a:t>
            </a:r>
            <a:endParaRPr lang="en-US" dirty="0"/>
          </a:p>
          <a:p>
            <a:r>
              <a:rPr lang="en-US" dirty="0"/>
              <a:t>DNN® Form and List</a:t>
            </a:r>
          </a:p>
          <a:p>
            <a:pPr lvl="1"/>
            <a:r>
              <a:rPr lang="cs-CZ" dirty="0" err="1"/>
              <a:t>Thu</a:t>
            </a:r>
            <a:r>
              <a:rPr lang="cs-CZ" dirty="0"/>
              <a:t> </a:t>
            </a:r>
            <a:r>
              <a:rPr lang="cs-CZ" dirty="0" err="1"/>
              <a:t>Oct</a:t>
            </a:r>
            <a:r>
              <a:rPr lang="cs-CZ" dirty="0"/>
              <a:t> 3, 2013</a:t>
            </a:r>
            <a:endParaRPr lang="en-US" dirty="0"/>
          </a:p>
          <a:p>
            <a:r>
              <a:rPr lang="en-US" dirty="0"/>
              <a:t>DotNetNuke® Users Online</a:t>
            </a:r>
          </a:p>
          <a:p>
            <a:pPr lvl="1"/>
            <a:r>
              <a:rPr lang="cs-CZ" dirty="0" err="1"/>
              <a:t>Thu</a:t>
            </a:r>
            <a:r>
              <a:rPr lang="cs-CZ" dirty="0"/>
              <a:t> Jun 11, 2009</a:t>
            </a:r>
            <a:endParaRPr lang="en-US" dirty="0"/>
          </a:p>
          <a:p>
            <a:r>
              <a:rPr lang="en-US" dirty="0"/>
              <a:t>DotNetNuke® Wiki</a:t>
            </a:r>
          </a:p>
          <a:p>
            <a:pPr lvl="1"/>
            <a:r>
              <a:rPr lang="en-US" dirty="0" smtClean="0"/>
              <a:t>Tue Nov 5, 2013</a:t>
            </a:r>
            <a:endParaRPr lang="en-US" dirty="0"/>
          </a:p>
          <a:p>
            <a:r>
              <a:rPr lang="en-US" dirty="0"/>
              <a:t>DotNetNuke® XML</a:t>
            </a:r>
          </a:p>
          <a:p>
            <a:pPr lvl="1"/>
            <a:r>
              <a:rPr lang="cs-CZ" dirty="0" err="1"/>
              <a:t>Thu</a:t>
            </a:r>
            <a:r>
              <a:rPr lang="cs-CZ" dirty="0"/>
              <a:t> </a:t>
            </a:r>
            <a:r>
              <a:rPr lang="cs-CZ" dirty="0" err="1"/>
              <a:t>Sep</a:t>
            </a:r>
            <a:r>
              <a:rPr lang="cs-CZ" dirty="0"/>
              <a:t> 15, 2011</a:t>
            </a:r>
            <a:endParaRPr lang="en-US" dirty="0"/>
          </a:p>
          <a:p>
            <a:r>
              <a:rPr lang="en-US" dirty="0" smtClean="0"/>
              <a:t>DotNetNuke</a:t>
            </a:r>
            <a:r>
              <a:rPr lang="en-US" dirty="0"/>
              <a:t>® </a:t>
            </a:r>
            <a:r>
              <a:rPr lang="en-US" dirty="0" err="1"/>
              <a:t>Auth</a:t>
            </a:r>
            <a:r>
              <a:rPr lang="en-US" dirty="0"/>
              <a:t>: Active </a:t>
            </a:r>
            <a:r>
              <a:rPr lang="en-US" dirty="0" smtClean="0"/>
              <a:t>Directory</a:t>
            </a:r>
          </a:p>
          <a:p>
            <a:pPr lvl="1"/>
            <a:r>
              <a:rPr lang="cs-CZ" dirty="0" err="1"/>
              <a:t>Thu</a:t>
            </a:r>
            <a:r>
              <a:rPr lang="cs-CZ" dirty="0"/>
              <a:t> </a:t>
            </a:r>
            <a:r>
              <a:rPr lang="cs-CZ" dirty="0" err="1"/>
              <a:t>Mar</a:t>
            </a:r>
            <a:r>
              <a:rPr lang="cs-CZ" dirty="0"/>
              <a:t> 14, 2013</a:t>
            </a:r>
            <a:endParaRPr lang="en-US" dirty="0"/>
          </a:p>
        </p:txBody>
      </p:sp>
    </p:spTree>
    <p:extLst>
      <p:ext uri="{BB962C8B-B14F-4D97-AF65-F5344CB8AC3E}">
        <p14:creationId xmlns:p14="http://schemas.microsoft.com/office/powerpoint/2010/main" val="86694702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DNN Blog</a:t>
            </a:r>
            <a:endParaRPr lang="en-US" dirty="0"/>
          </a:p>
        </p:txBody>
      </p:sp>
      <p:sp>
        <p:nvSpPr>
          <p:cNvPr id="4" name="Content Placeholder 3"/>
          <p:cNvSpPr>
            <a:spLocks noGrp="1"/>
          </p:cNvSpPr>
          <p:nvPr>
            <p:ph sz="half" idx="1"/>
          </p:nvPr>
        </p:nvSpPr>
        <p:spPr/>
        <p:txBody>
          <a:bodyPr/>
          <a:lstStyle/>
          <a:p>
            <a:pPr marL="304800" indent="-304800">
              <a:spcBef>
                <a:spcPct val="0"/>
              </a:spcBef>
            </a:pPr>
            <a:r>
              <a:rPr lang="en-US" dirty="0" smtClean="0"/>
              <a:t>v06.00.04 </a:t>
            </a:r>
            <a:r>
              <a:rPr lang="en-US" dirty="0" smtClean="0"/>
              <a:t>Released</a:t>
            </a:r>
          </a:p>
          <a:p>
            <a:pPr marL="704850" lvl="1" indent="-304800">
              <a:spcBef>
                <a:spcPct val="0"/>
              </a:spcBef>
            </a:pPr>
            <a:r>
              <a:rPr lang="en-US" dirty="0" smtClean="0"/>
              <a:t>Prod: </a:t>
            </a:r>
            <a:r>
              <a:rPr lang="en-US" dirty="0" smtClean="0"/>
              <a:t>01</a:t>
            </a:r>
            <a:r>
              <a:rPr lang="en-US" dirty="0" smtClean="0"/>
              <a:t>/28/14</a:t>
            </a:r>
            <a:endParaRPr lang="en-US"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357" y="4001987"/>
            <a:ext cx="3684813" cy="190298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0206" y="2617442"/>
            <a:ext cx="3017774" cy="1384300"/>
          </a:xfrm>
          <a:prstGeom prst="rect">
            <a:avLst/>
          </a:prstGeom>
        </p:spPr>
      </p:pic>
    </p:spTree>
    <p:extLst>
      <p:ext uri="{BB962C8B-B14F-4D97-AF65-F5344CB8AC3E}">
        <p14:creationId xmlns:p14="http://schemas.microsoft.com/office/powerpoint/2010/main" val="20553965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Release Notes</a:t>
            </a:r>
            <a:endParaRPr lang="en-US" dirty="0"/>
          </a:p>
        </p:txBody>
      </p:sp>
      <p:sp>
        <p:nvSpPr>
          <p:cNvPr id="6" name="Content Placeholder 5"/>
          <p:cNvSpPr>
            <a:spLocks noGrp="1"/>
          </p:cNvSpPr>
          <p:nvPr>
            <p:ph idx="1"/>
          </p:nvPr>
        </p:nvSpPr>
        <p:spPr>
          <a:xfrm>
            <a:off x="457200" y="1600200"/>
            <a:ext cx="8229600" cy="4632306"/>
          </a:xfrm>
        </p:spPr>
        <p:txBody>
          <a:bodyPr>
            <a:normAutofit fontScale="92500" lnSpcReduction="20000"/>
          </a:bodyPr>
          <a:lstStyle/>
          <a:p>
            <a:r>
              <a:rPr lang="en-US" dirty="0" smtClean="0"/>
              <a:t>v06.00.04 </a:t>
            </a:r>
            <a:r>
              <a:rPr lang="en-US" dirty="0"/>
              <a:t>Release</a:t>
            </a:r>
          </a:p>
          <a:p>
            <a:pPr lvl="1"/>
            <a:r>
              <a:rPr lang="en-US" dirty="0"/>
              <a:t>Switched to </a:t>
            </a:r>
            <a:r>
              <a:rPr lang="en-US" dirty="0" err="1"/>
              <a:t>Colorbox</a:t>
            </a:r>
            <a:r>
              <a:rPr lang="en-US" dirty="0"/>
              <a:t> as </a:t>
            </a:r>
            <a:r>
              <a:rPr lang="en-US" dirty="0" err="1"/>
              <a:t>lightbox</a:t>
            </a:r>
            <a:r>
              <a:rPr lang="en-US" dirty="0"/>
              <a:t> plugin for default template as </a:t>
            </a:r>
            <a:r>
              <a:rPr lang="en-US" dirty="0" err="1"/>
              <a:t>Fancybox</a:t>
            </a:r>
            <a:r>
              <a:rPr lang="en-US" dirty="0"/>
              <a:t> was out of date and has switched to a non-commercial license</a:t>
            </a:r>
          </a:p>
          <a:p>
            <a:pPr lvl="1"/>
            <a:r>
              <a:rPr lang="en-US" dirty="0"/>
              <a:t>Fix to image handler so it will include mime-type in response</a:t>
            </a:r>
          </a:p>
          <a:p>
            <a:pPr lvl="1"/>
            <a:r>
              <a:rPr lang="en-US" dirty="0"/>
              <a:t>Include plain text author in feed RSS and not just the default RSS 2 fashion</a:t>
            </a:r>
          </a:p>
          <a:p>
            <a:pPr lvl="1"/>
            <a:r>
              <a:rPr lang="en-US" dirty="0"/>
              <a:t>Resolved issues with downloading old posts and post categories in WLW</a:t>
            </a:r>
          </a:p>
          <a:p>
            <a:pPr lvl="1"/>
            <a:r>
              <a:rPr lang="en-US" dirty="0"/>
              <a:t>Fixed width issues on a number of admin screen text boxes</a:t>
            </a:r>
            <a:endParaRPr lang="en-US" dirty="0"/>
          </a:p>
        </p:txBody>
      </p:sp>
    </p:spTree>
    <p:extLst>
      <p:ext uri="{BB962C8B-B14F-4D97-AF65-F5344CB8AC3E}">
        <p14:creationId xmlns:p14="http://schemas.microsoft.com/office/powerpoint/2010/main" val="1892887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DNN Events</a:t>
            </a:r>
            <a:endParaRPr lang="en-US" dirty="0"/>
          </a:p>
        </p:txBody>
      </p:sp>
      <p:sp>
        <p:nvSpPr>
          <p:cNvPr id="4" name="Content Placeholder 3"/>
          <p:cNvSpPr>
            <a:spLocks noGrp="1"/>
          </p:cNvSpPr>
          <p:nvPr>
            <p:ph sz="half" idx="1"/>
          </p:nvPr>
        </p:nvSpPr>
        <p:spPr/>
        <p:txBody>
          <a:bodyPr/>
          <a:lstStyle/>
          <a:p>
            <a:pPr marL="304800" indent="-304800">
              <a:spcBef>
                <a:spcPct val="0"/>
              </a:spcBef>
            </a:pPr>
            <a:r>
              <a:rPr lang="en-US" dirty="0" smtClean="0"/>
              <a:t>v06.01.04 </a:t>
            </a:r>
            <a:r>
              <a:rPr lang="en-US" dirty="0" smtClean="0"/>
              <a:t>Released</a:t>
            </a:r>
          </a:p>
          <a:p>
            <a:pPr marL="704850" lvl="1" indent="-304800">
              <a:spcBef>
                <a:spcPct val="0"/>
              </a:spcBef>
            </a:pPr>
            <a:r>
              <a:rPr lang="en-US" dirty="0" smtClean="0"/>
              <a:t>Prod: </a:t>
            </a:r>
            <a:r>
              <a:rPr lang="en-US" dirty="0" smtClean="0"/>
              <a:t>02</a:t>
            </a:r>
            <a:r>
              <a:rPr lang="en-US" dirty="0" smtClean="0"/>
              <a:t>/06/14</a:t>
            </a:r>
            <a:endParaRPr lang="en-US"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038874"/>
            <a:ext cx="3656990" cy="190860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0206" y="2813519"/>
            <a:ext cx="3017774" cy="992144"/>
          </a:xfrm>
          <a:prstGeom prst="rect">
            <a:avLst/>
          </a:prstGeom>
        </p:spPr>
      </p:pic>
    </p:spTree>
    <p:extLst>
      <p:ext uri="{BB962C8B-B14F-4D97-AF65-F5344CB8AC3E}">
        <p14:creationId xmlns:p14="http://schemas.microsoft.com/office/powerpoint/2010/main" val="80806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Release Notes</a:t>
            </a:r>
            <a:endParaRPr lang="en-US" dirty="0"/>
          </a:p>
        </p:txBody>
      </p:sp>
      <p:sp>
        <p:nvSpPr>
          <p:cNvPr id="6" name="Content Placeholder 5"/>
          <p:cNvSpPr>
            <a:spLocks noGrp="1"/>
          </p:cNvSpPr>
          <p:nvPr>
            <p:ph idx="1"/>
          </p:nvPr>
        </p:nvSpPr>
        <p:spPr>
          <a:xfrm>
            <a:off x="457200" y="1600200"/>
            <a:ext cx="8229600" cy="4632306"/>
          </a:xfrm>
        </p:spPr>
        <p:txBody>
          <a:bodyPr>
            <a:normAutofit fontScale="77500" lnSpcReduction="20000"/>
          </a:bodyPr>
          <a:lstStyle/>
          <a:p>
            <a:r>
              <a:rPr lang="en-US" dirty="0"/>
              <a:t>Release notes DNN Events 06.01.04</a:t>
            </a:r>
          </a:p>
          <a:p>
            <a:pPr lvl="1"/>
            <a:r>
              <a:rPr lang="en-US" dirty="0" smtClean="0"/>
              <a:t>Events </a:t>
            </a:r>
            <a:r>
              <a:rPr lang="en-US" dirty="0"/>
              <a:t>06.01.03 will work for any DNN version 6.2.7 and up. Full details on the changes can be found in great detail at the issues tab.</a:t>
            </a:r>
          </a:p>
          <a:p>
            <a:r>
              <a:rPr lang="en-US" dirty="0"/>
              <a:t>BUG FIXES</a:t>
            </a:r>
          </a:p>
          <a:p>
            <a:pPr lvl="1"/>
            <a:r>
              <a:rPr lang="en-US" dirty="0" smtClean="0"/>
              <a:t>Fixed </a:t>
            </a:r>
            <a:r>
              <a:rPr lang="en-US" dirty="0"/>
              <a:t>search engine indexing failure</a:t>
            </a:r>
          </a:p>
          <a:p>
            <a:pPr lvl="1"/>
            <a:r>
              <a:rPr lang="en-US" dirty="0"/>
              <a:t>Fixed date layout on DNN 7 in edit view</a:t>
            </a:r>
          </a:p>
          <a:p>
            <a:pPr lvl="1"/>
            <a:r>
              <a:rPr lang="en-US" dirty="0"/>
              <a:t>Improved some html generation of the calendar!! </a:t>
            </a:r>
            <a:endParaRPr lang="en-US" dirty="0" smtClean="0"/>
          </a:p>
          <a:p>
            <a:r>
              <a:rPr lang="en-US" dirty="0" smtClean="0"/>
              <a:t>NOTE</a:t>
            </a:r>
            <a:endParaRPr lang="en-US" dirty="0"/>
          </a:p>
          <a:p>
            <a:pPr lvl="1"/>
            <a:r>
              <a:rPr lang="en-US" dirty="0"/>
              <a:t>Although the minimum (technical level) DNN version is specified as 6.2.7, we strongly advise to start with DNN 7.2.o or higher if you use IE11, since the (</a:t>
            </a:r>
            <a:r>
              <a:rPr lang="en-US" dirty="0" err="1"/>
              <a:t>Telerik</a:t>
            </a:r>
            <a:r>
              <a:rPr lang="en-US" dirty="0"/>
              <a:t> based) date picker in DNN 6.2.7. is not correctly formatted in IE11. This is resolved in DNN 7.2.0 . NB Chrome and </a:t>
            </a:r>
            <a:r>
              <a:rPr lang="en-US" dirty="0" err="1"/>
              <a:t>FireFox</a:t>
            </a:r>
            <a:r>
              <a:rPr lang="en-US" dirty="0"/>
              <a:t> are not affected.</a:t>
            </a:r>
            <a:endParaRPr lang="en-US" dirty="0"/>
          </a:p>
        </p:txBody>
      </p:sp>
    </p:spTree>
    <p:extLst>
      <p:ext uri="{BB962C8B-B14F-4D97-AF65-F5344CB8AC3E}">
        <p14:creationId xmlns:p14="http://schemas.microsoft.com/office/powerpoint/2010/main" val="41902936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to get involved</a:t>
            </a:r>
            <a:endParaRPr lang="en-US" dirty="0"/>
          </a:p>
        </p:txBody>
      </p:sp>
      <p:sp>
        <p:nvSpPr>
          <p:cNvPr id="6" name="Content Placeholder 5"/>
          <p:cNvSpPr>
            <a:spLocks noGrp="1"/>
          </p:cNvSpPr>
          <p:nvPr>
            <p:ph idx="1"/>
          </p:nvPr>
        </p:nvSpPr>
        <p:spPr>
          <a:xfrm>
            <a:off x="457200" y="1600200"/>
            <a:ext cx="8229600" cy="5029582"/>
          </a:xfrm>
        </p:spPr>
        <p:txBody>
          <a:bodyPr wrap="square">
            <a:spAutoFit/>
          </a:bodyPr>
          <a:lstStyle/>
          <a:p>
            <a:pPr>
              <a:lnSpc>
                <a:spcPct val="80000"/>
              </a:lnSpc>
              <a:spcBef>
                <a:spcPct val="0"/>
              </a:spcBef>
              <a:buClrTx/>
            </a:pPr>
            <a:r>
              <a:rPr lang="en-US" sz="2400" b="1" dirty="0" smtClean="0"/>
              <a:t>Register at </a:t>
            </a:r>
            <a:r>
              <a:rPr lang="en-US" sz="2400" b="1" u="sng" dirty="0" smtClean="0">
                <a:solidFill>
                  <a:srgbClr val="0000FF"/>
                </a:solidFill>
                <a:hlinkClick r:id="rId2"/>
              </a:rPr>
              <a:t>www.ChicagoDNN.org</a:t>
            </a:r>
            <a:r>
              <a:rPr lang="en-US" sz="2400" b="1" dirty="0" smtClean="0"/>
              <a:t> for news and announcements</a:t>
            </a:r>
          </a:p>
          <a:p>
            <a:pPr lvl="1">
              <a:lnSpc>
                <a:spcPct val="80000"/>
              </a:lnSpc>
              <a:spcBef>
                <a:spcPct val="0"/>
              </a:spcBef>
            </a:pPr>
            <a:r>
              <a:rPr lang="en-US" sz="2000" dirty="0" smtClean="0"/>
              <a:t>Join the CAGUG Group on </a:t>
            </a:r>
            <a:r>
              <a:rPr lang="en-US" sz="2000" dirty="0" smtClean="0">
                <a:hlinkClick r:id="rId3"/>
              </a:rPr>
              <a:t>www.ChicagoDNN.com</a:t>
            </a:r>
            <a:endParaRPr lang="en-US" sz="2000" dirty="0" smtClean="0"/>
          </a:p>
          <a:p>
            <a:pPr lvl="2">
              <a:lnSpc>
                <a:spcPct val="80000"/>
              </a:lnSpc>
              <a:spcBef>
                <a:spcPct val="0"/>
              </a:spcBef>
            </a:pPr>
            <a:r>
              <a:rPr lang="en-US" sz="1600" dirty="0" smtClean="0"/>
              <a:t>Currently </a:t>
            </a:r>
            <a:r>
              <a:rPr lang="en-US" sz="1600" dirty="0" smtClean="0"/>
              <a:t>239 </a:t>
            </a:r>
            <a:r>
              <a:rPr lang="en-US" sz="1600" dirty="0" smtClean="0"/>
              <a:t>users on the Website </a:t>
            </a:r>
            <a:r>
              <a:rPr lang="en-US" sz="1600" i="1" dirty="0" smtClean="0"/>
              <a:t>(up </a:t>
            </a:r>
            <a:r>
              <a:rPr lang="en-US" sz="1600" i="1" dirty="0" smtClean="0"/>
              <a:t>5 </a:t>
            </a:r>
            <a:r>
              <a:rPr lang="en-US" sz="1600" i="1" dirty="0" smtClean="0"/>
              <a:t>from last report – Continued Growth)</a:t>
            </a:r>
          </a:p>
          <a:p>
            <a:pPr lvl="1">
              <a:lnSpc>
                <a:spcPct val="80000"/>
              </a:lnSpc>
              <a:spcBef>
                <a:spcPts val="538"/>
              </a:spcBef>
            </a:pPr>
            <a:r>
              <a:rPr lang="en-US" sz="2000" dirty="0" smtClean="0"/>
              <a:t>Join the CADUG Group on </a:t>
            </a:r>
            <a:r>
              <a:rPr lang="en-US" sz="2000" u="sng" dirty="0" smtClean="0">
                <a:solidFill>
                  <a:srgbClr val="0000FF"/>
                </a:solidFill>
                <a:hlinkClick r:id="rId4"/>
              </a:rPr>
              <a:t>www.DnnSoftware.com</a:t>
            </a:r>
            <a:r>
              <a:rPr lang="en-US" sz="2000" dirty="0" smtClean="0"/>
              <a:t> </a:t>
            </a:r>
          </a:p>
          <a:p>
            <a:pPr lvl="2">
              <a:lnSpc>
                <a:spcPct val="80000"/>
              </a:lnSpc>
              <a:spcBef>
                <a:spcPts val="450"/>
              </a:spcBef>
            </a:pPr>
            <a:r>
              <a:rPr lang="en-US" sz="1600" dirty="0" smtClean="0"/>
              <a:t>Currently </a:t>
            </a:r>
            <a:r>
              <a:rPr lang="en-US" sz="1600" dirty="0" smtClean="0"/>
              <a:t>65 </a:t>
            </a:r>
            <a:r>
              <a:rPr lang="en-US" sz="1600" dirty="0" smtClean="0"/>
              <a:t>active members </a:t>
            </a:r>
            <a:r>
              <a:rPr lang="en-US" sz="1600" i="1" dirty="0" smtClean="0"/>
              <a:t>(up </a:t>
            </a:r>
            <a:r>
              <a:rPr lang="en-US" sz="1600" i="1" dirty="0" smtClean="0"/>
              <a:t>1 </a:t>
            </a:r>
            <a:r>
              <a:rPr lang="en-US" sz="1600" i="1" dirty="0" smtClean="0"/>
              <a:t>from last report)</a:t>
            </a:r>
            <a:endParaRPr lang="en-US" sz="1600" dirty="0" smtClean="0"/>
          </a:p>
          <a:p>
            <a:pPr lvl="1">
              <a:lnSpc>
                <a:spcPct val="80000"/>
              </a:lnSpc>
              <a:spcBef>
                <a:spcPts val="538"/>
              </a:spcBef>
            </a:pPr>
            <a:r>
              <a:rPr lang="en-US" sz="2000" dirty="0" smtClean="0"/>
              <a:t>Join the LinkedIn Group on </a:t>
            </a:r>
            <a:r>
              <a:rPr lang="en-US" sz="2000" u="sng" dirty="0" smtClean="0">
                <a:solidFill>
                  <a:srgbClr val="0000FF"/>
                </a:solidFill>
                <a:hlinkClick r:id="rId5"/>
              </a:rPr>
              <a:t>www.LinkedIn.com</a:t>
            </a:r>
            <a:endParaRPr lang="en-US" sz="2000" dirty="0" smtClean="0"/>
          </a:p>
          <a:p>
            <a:pPr lvl="2">
              <a:lnSpc>
                <a:spcPct val="80000"/>
              </a:lnSpc>
              <a:spcBef>
                <a:spcPts val="450"/>
              </a:spcBef>
            </a:pPr>
            <a:r>
              <a:rPr lang="en-US" sz="1600" dirty="0" smtClean="0"/>
              <a:t>Currently 57 active members </a:t>
            </a:r>
            <a:r>
              <a:rPr lang="en-US" sz="1600" i="1" dirty="0" smtClean="0"/>
              <a:t>(same as last report)</a:t>
            </a:r>
            <a:endParaRPr lang="en-US" sz="1600" dirty="0" smtClean="0"/>
          </a:p>
          <a:p>
            <a:pPr lvl="1">
              <a:lnSpc>
                <a:spcPct val="80000"/>
              </a:lnSpc>
              <a:spcBef>
                <a:spcPts val="538"/>
              </a:spcBef>
            </a:pPr>
            <a:r>
              <a:rPr lang="en-US" sz="2000" dirty="0" smtClean="0"/>
              <a:t>Join the Facebook Group on </a:t>
            </a:r>
            <a:r>
              <a:rPr lang="en-US" sz="2000" u="sng" dirty="0" smtClean="0">
                <a:solidFill>
                  <a:srgbClr val="0000FF"/>
                </a:solidFill>
                <a:hlinkClick r:id="rId6"/>
              </a:rPr>
              <a:t>www.Facebook.com</a:t>
            </a:r>
            <a:r>
              <a:rPr lang="en-US" sz="2000" u="sng" dirty="0" smtClean="0">
                <a:solidFill>
                  <a:srgbClr val="0000FF"/>
                </a:solidFill>
              </a:rPr>
              <a:t>/groups/</a:t>
            </a:r>
            <a:r>
              <a:rPr lang="en-US" sz="2000" u="sng" dirty="0" err="1" smtClean="0">
                <a:solidFill>
                  <a:srgbClr val="0000FF"/>
                </a:solidFill>
              </a:rPr>
              <a:t>cadug</a:t>
            </a:r>
            <a:r>
              <a:rPr lang="en-US" sz="2000" dirty="0" smtClean="0"/>
              <a:t> </a:t>
            </a:r>
          </a:p>
          <a:p>
            <a:pPr lvl="2">
              <a:lnSpc>
                <a:spcPct val="80000"/>
              </a:lnSpc>
              <a:spcBef>
                <a:spcPts val="450"/>
              </a:spcBef>
            </a:pPr>
            <a:r>
              <a:rPr lang="en-US" sz="1600" dirty="0" smtClean="0"/>
              <a:t>Currently </a:t>
            </a:r>
            <a:r>
              <a:rPr lang="en-US" sz="1600" dirty="0" smtClean="0"/>
              <a:t>29 </a:t>
            </a:r>
            <a:r>
              <a:rPr lang="en-US" sz="1600" dirty="0" smtClean="0"/>
              <a:t>active members </a:t>
            </a:r>
            <a:r>
              <a:rPr lang="en-US" sz="1600" i="1" dirty="0" smtClean="0"/>
              <a:t>(up 1 from last report)</a:t>
            </a:r>
            <a:endParaRPr lang="en-US" sz="1600" i="1" dirty="0" smtClean="0"/>
          </a:p>
          <a:p>
            <a:pPr lvl="1">
              <a:lnSpc>
                <a:spcPct val="80000"/>
              </a:lnSpc>
              <a:spcBef>
                <a:spcPts val="450"/>
              </a:spcBef>
            </a:pPr>
            <a:r>
              <a:rPr lang="en-US" sz="2000" dirty="0" smtClean="0"/>
              <a:t>Follow us now on Twitter: </a:t>
            </a:r>
            <a:r>
              <a:rPr lang="en-US" sz="2000" u="sng" dirty="0" smtClean="0">
                <a:solidFill>
                  <a:srgbClr val="0000FF"/>
                </a:solidFill>
                <a:hlinkClick r:id="rId7"/>
              </a:rPr>
              <a:t>@ChicagoDNN</a:t>
            </a:r>
            <a:r>
              <a:rPr lang="en-US" sz="2000" u="sng" dirty="0" smtClean="0">
                <a:solidFill>
                  <a:srgbClr val="003DCC"/>
                </a:solidFill>
                <a:hlinkClick r:id="rId7"/>
              </a:rPr>
              <a:t> </a:t>
            </a:r>
            <a:endParaRPr lang="en-US" sz="2000" u="sng" dirty="0" smtClean="0">
              <a:solidFill>
                <a:srgbClr val="003DCC"/>
              </a:solidFill>
            </a:endParaRPr>
          </a:p>
          <a:p>
            <a:pPr lvl="2">
              <a:lnSpc>
                <a:spcPct val="80000"/>
              </a:lnSpc>
              <a:spcBef>
                <a:spcPts val="450"/>
              </a:spcBef>
            </a:pPr>
            <a:r>
              <a:rPr lang="en-US" sz="1600" dirty="0" smtClean="0"/>
              <a:t>Currently </a:t>
            </a:r>
            <a:r>
              <a:rPr lang="en-US" sz="1600" dirty="0" smtClean="0"/>
              <a:t>21</a:t>
            </a:r>
            <a:r>
              <a:rPr lang="en-US" sz="1600" dirty="0" smtClean="0"/>
              <a:t>1 </a:t>
            </a:r>
            <a:r>
              <a:rPr lang="en-US" sz="1600" dirty="0" smtClean="0"/>
              <a:t>people following </a:t>
            </a:r>
            <a:r>
              <a:rPr lang="en-US" sz="1600" i="1" dirty="0" smtClean="0"/>
              <a:t>(up </a:t>
            </a:r>
            <a:r>
              <a:rPr lang="en-US" sz="1600" i="1" dirty="0" smtClean="0"/>
              <a:t>30 </a:t>
            </a:r>
            <a:r>
              <a:rPr lang="en-US" sz="1600" i="1" dirty="0" smtClean="0"/>
              <a:t>from last </a:t>
            </a:r>
            <a:r>
              <a:rPr lang="en-US" sz="1600" i="1" dirty="0" smtClean="0"/>
              <a:t>report *BOOM*)</a:t>
            </a:r>
            <a:endParaRPr lang="en-US" sz="1600" i="1" dirty="0" smtClean="0"/>
          </a:p>
          <a:p>
            <a:pPr lvl="2">
              <a:lnSpc>
                <a:spcPct val="80000"/>
              </a:lnSpc>
              <a:spcBef>
                <a:spcPts val="450"/>
              </a:spcBef>
            </a:pPr>
            <a:r>
              <a:rPr lang="en-US" sz="1600" dirty="0" smtClean="0"/>
              <a:t>Currently following </a:t>
            </a:r>
            <a:r>
              <a:rPr lang="en-US" sz="1600" dirty="0" smtClean="0"/>
              <a:t>344 people </a:t>
            </a:r>
            <a:r>
              <a:rPr lang="en-US" sz="1600" i="1" dirty="0" smtClean="0"/>
              <a:t>(up </a:t>
            </a:r>
            <a:r>
              <a:rPr lang="en-US" sz="1600" i="1" dirty="0" smtClean="0"/>
              <a:t>14 </a:t>
            </a:r>
            <a:r>
              <a:rPr lang="en-US" sz="1600" i="1" dirty="0" smtClean="0"/>
              <a:t>from last report)</a:t>
            </a:r>
            <a:endParaRPr lang="en-US" sz="1600" dirty="0" smtClean="0"/>
          </a:p>
          <a:p>
            <a:pPr lvl="1">
              <a:lnSpc>
                <a:spcPct val="80000"/>
              </a:lnSpc>
              <a:spcBef>
                <a:spcPts val="450"/>
              </a:spcBef>
            </a:pPr>
            <a:r>
              <a:rPr lang="en-US" sz="2000" dirty="0" smtClean="0"/>
              <a:t>Join the </a:t>
            </a:r>
            <a:r>
              <a:rPr lang="en-US" sz="2000" dirty="0" err="1" smtClean="0"/>
              <a:t>Meetup</a:t>
            </a:r>
            <a:r>
              <a:rPr lang="en-US" sz="2000" dirty="0" smtClean="0"/>
              <a:t> Group on </a:t>
            </a:r>
            <a:r>
              <a:rPr lang="en-US" sz="2000" u="sng" dirty="0" smtClean="0">
                <a:solidFill>
                  <a:srgbClr val="0000FF"/>
                </a:solidFill>
                <a:hlinkClick r:id="rId8"/>
              </a:rPr>
              <a:t>meetup.com/ChicagoDNN</a:t>
            </a:r>
            <a:endParaRPr lang="en-US" sz="2000" dirty="0" smtClean="0"/>
          </a:p>
          <a:p>
            <a:pPr lvl="2">
              <a:lnSpc>
                <a:spcPct val="80000"/>
              </a:lnSpc>
              <a:spcBef>
                <a:spcPts val="450"/>
              </a:spcBef>
            </a:pPr>
            <a:r>
              <a:rPr lang="en-US" sz="1600" dirty="0" smtClean="0"/>
              <a:t>Currently 52 active members </a:t>
            </a:r>
            <a:r>
              <a:rPr lang="en-US" sz="1600" i="1" dirty="0" smtClean="0"/>
              <a:t>(same as last </a:t>
            </a:r>
            <a:r>
              <a:rPr lang="en-US" sz="1600" i="1" dirty="0" smtClean="0"/>
              <a:t>report</a:t>
            </a:r>
            <a:r>
              <a:rPr lang="en-US" sz="1600" i="1" dirty="0" smtClean="0"/>
              <a:t>)</a:t>
            </a:r>
          </a:p>
          <a:p>
            <a:pPr lvl="2">
              <a:lnSpc>
                <a:spcPct val="80000"/>
              </a:lnSpc>
              <a:spcBef>
                <a:spcPts val="450"/>
              </a:spcBef>
            </a:pPr>
            <a:r>
              <a:rPr lang="en-US" sz="1600" dirty="0" smtClean="0"/>
              <a:t>Last month of reporting on this group, we are shutting this down.</a:t>
            </a:r>
            <a:endParaRPr lang="en-US" sz="1600" dirty="0" smtClean="0"/>
          </a:p>
          <a:p>
            <a:pPr lvl="1">
              <a:lnSpc>
                <a:spcPct val="80000"/>
              </a:lnSpc>
              <a:spcBef>
                <a:spcPts val="450"/>
              </a:spcBef>
            </a:pPr>
            <a:r>
              <a:rPr lang="en-US" sz="2000" dirty="0" smtClean="0"/>
              <a:t>Join the CADUG Community on </a:t>
            </a:r>
            <a:r>
              <a:rPr lang="en-US" sz="2000" dirty="0" smtClean="0">
                <a:hlinkClick r:id="rId9"/>
              </a:rPr>
              <a:t>plus.google.com</a:t>
            </a:r>
            <a:endParaRPr lang="en-US" sz="2000" dirty="0"/>
          </a:p>
          <a:p>
            <a:pPr lvl="2">
              <a:lnSpc>
                <a:spcPct val="80000"/>
              </a:lnSpc>
              <a:spcBef>
                <a:spcPts val="450"/>
              </a:spcBef>
            </a:pPr>
            <a:r>
              <a:rPr lang="en-US" sz="1600" dirty="0" smtClean="0"/>
              <a:t>Currently </a:t>
            </a:r>
            <a:r>
              <a:rPr lang="en-US" sz="1600" dirty="0" smtClean="0"/>
              <a:t>45 </a:t>
            </a:r>
            <a:r>
              <a:rPr lang="en-US" sz="1600" dirty="0" smtClean="0"/>
              <a:t>active members </a:t>
            </a:r>
            <a:r>
              <a:rPr lang="en-US" sz="1600" i="1" dirty="0" smtClean="0"/>
              <a:t>(up 3 from last </a:t>
            </a:r>
            <a:r>
              <a:rPr lang="en-US" sz="1600" i="1" dirty="0" smtClean="0"/>
              <a:t>report)</a:t>
            </a:r>
            <a:endParaRPr lang="en-US" sz="1600" dirty="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DNN </a:t>
            </a:r>
            <a:r>
              <a:rPr lang="en-US" dirty="0" smtClean="0"/>
              <a:t>Media</a:t>
            </a:r>
            <a:endParaRPr lang="en-US" dirty="0"/>
          </a:p>
        </p:txBody>
      </p:sp>
      <p:sp>
        <p:nvSpPr>
          <p:cNvPr id="4" name="Content Placeholder 3"/>
          <p:cNvSpPr>
            <a:spLocks noGrp="1"/>
          </p:cNvSpPr>
          <p:nvPr>
            <p:ph sz="half" idx="1"/>
          </p:nvPr>
        </p:nvSpPr>
        <p:spPr/>
        <p:txBody>
          <a:bodyPr/>
          <a:lstStyle/>
          <a:p>
            <a:pPr marL="304800" indent="-304800">
              <a:spcBef>
                <a:spcPct val="0"/>
              </a:spcBef>
            </a:pPr>
            <a:r>
              <a:rPr lang="en-US" dirty="0" smtClean="0"/>
              <a:t>v04.04.02 </a:t>
            </a:r>
            <a:r>
              <a:rPr lang="en-US" dirty="0" smtClean="0"/>
              <a:t>Released</a:t>
            </a:r>
          </a:p>
          <a:p>
            <a:pPr marL="704850" lvl="1" indent="-304800">
              <a:spcBef>
                <a:spcPct val="0"/>
              </a:spcBef>
            </a:pPr>
            <a:r>
              <a:rPr lang="en-US" dirty="0" smtClean="0"/>
              <a:t>Prod: </a:t>
            </a:r>
            <a:r>
              <a:rPr lang="en-US" dirty="0" smtClean="0"/>
              <a:t>02</a:t>
            </a:r>
            <a:r>
              <a:rPr lang="en-US" dirty="0" smtClean="0"/>
              <a:t>/09/14</a:t>
            </a:r>
            <a:endParaRPr lang="en-US"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357" y="4096300"/>
            <a:ext cx="3684813" cy="171436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0206" y="2794362"/>
            <a:ext cx="3017774" cy="1030459"/>
          </a:xfrm>
          <a:prstGeom prst="rect">
            <a:avLst/>
          </a:prstGeom>
        </p:spPr>
      </p:pic>
    </p:spTree>
    <p:extLst>
      <p:ext uri="{BB962C8B-B14F-4D97-AF65-F5344CB8AC3E}">
        <p14:creationId xmlns:p14="http://schemas.microsoft.com/office/powerpoint/2010/main" val="4440581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Release Notes</a:t>
            </a:r>
            <a:endParaRPr lang="en-US" dirty="0"/>
          </a:p>
        </p:txBody>
      </p:sp>
      <p:sp>
        <p:nvSpPr>
          <p:cNvPr id="6" name="Content Placeholder 5"/>
          <p:cNvSpPr>
            <a:spLocks noGrp="1"/>
          </p:cNvSpPr>
          <p:nvPr>
            <p:ph idx="1"/>
          </p:nvPr>
        </p:nvSpPr>
        <p:spPr>
          <a:xfrm>
            <a:off x="457200" y="1600200"/>
            <a:ext cx="8229600" cy="4632306"/>
          </a:xfrm>
        </p:spPr>
        <p:txBody>
          <a:bodyPr>
            <a:normAutofit fontScale="70000" lnSpcReduction="20000"/>
          </a:bodyPr>
          <a:lstStyle/>
          <a:p>
            <a:r>
              <a:rPr lang="en-US" dirty="0" smtClean="0"/>
              <a:t>v04.04.02 Release</a:t>
            </a:r>
          </a:p>
          <a:p>
            <a:pPr lvl="1"/>
            <a:r>
              <a:rPr lang="en-US" dirty="0"/>
              <a:t>This release has the follow new features and updates:</a:t>
            </a:r>
          </a:p>
          <a:p>
            <a:pPr lvl="1"/>
            <a:r>
              <a:rPr lang="en-US" dirty="0"/>
              <a:t>Tested for version 07.02.00 compatibility</a:t>
            </a:r>
          </a:p>
          <a:p>
            <a:pPr lvl="1"/>
            <a:r>
              <a:rPr lang="en-US" dirty="0"/>
              <a:t>Updated </a:t>
            </a:r>
            <a:r>
              <a:rPr lang="en-US" dirty="0" err="1"/>
              <a:t>oEmbed</a:t>
            </a:r>
            <a:r>
              <a:rPr lang="en-US" dirty="0"/>
              <a:t> to version 00.03.00</a:t>
            </a:r>
          </a:p>
          <a:p>
            <a:pPr lvl="1"/>
            <a:r>
              <a:rPr lang="en-US" dirty="0"/>
              <a:t>Added missing description below images</a:t>
            </a:r>
          </a:p>
          <a:p>
            <a:pPr lvl="1"/>
            <a:r>
              <a:rPr lang="en-US" dirty="0"/>
              <a:t>Fixed </a:t>
            </a:r>
            <a:r>
              <a:rPr lang="en-US" dirty="0" err="1"/>
              <a:t>oEmbed</a:t>
            </a:r>
            <a:r>
              <a:rPr lang="en-US" dirty="0"/>
              <a:t> SSL providers (can use https now)</a:t>
            </a:r>
          </a:p>
          <a:p>
            <a:pPr lvl="1"/>
            <a:r>
              <a:rPr lang="en-US" dirty="0"/>
              <a:t>Fixed CSS conflicts with </a:t>
            </a:r>
            <a:r>
              <a:rPr lang="en-US" dirty="0" err="1"/>
              <a:t>fieldsets</a:t>
            </a:r>
            <a:endParaRPr lang="en-US" dirty="0"/>
          </a:p>
          <a:p>
            <a:pPr lvl="1"/>
            <a:r>
              <a:rPr lang="en-US" dirty="0"/>
              <a:t>Removed </a:t>
            </a:r>
            <a:r>
              <a:rPr lang="en-US" dirty="0" err="1"/>
              <a:t>NewtonsoftJSON</a:t>
            </a:r>
            <a:r>
              <a:rPr lang="en-US" dirty="0"/>
              <a:t> dependency</a:t>
            </a:r>
          </a:p>
          <a:p>
            <a:pPr lvl="1"/>
            <a:r>
              <a:rPr lang="en-US" dirty="0"/>
              <a:t>Fixed issue with sub-directories being used for local media</a:t>
            </a:r>
          </a:p>
          <a:p>
            <a:pPr lvl="1"/>
            <a:r>
              <a:rPr lang="en-US" dirty="0"/>
              <a:t>Fixed URL that is generated</a:t>
            </a:r>
          </a:p>
          <a:p>
            <a:r>
              <a:rPr lang="en-US" dirty="0"/>
              <a:t>System Requirements</a:t>
            </a:r>
          </a:p>
          <a:p>
            <a:pPr lvl="1"/>
            <a:r>
              <a:rPr lang="en-US" dirty="0" smtClean="0"/>
              <a:t>DotNetNuke </a:t>
            </a:r>
            <a:r>
              <a:rPr lang="en-US" dirty="0"/>
              <a:t>v07.02.00 or newer</a:t>
            </a:r>
          </a:p>
          <a:p>
            <a:pPr lvl="1"/>
            <a:r>
              <a:rPr lang="en-US" dirty="0" err="1"/>
              <a:t>.Net</a:t>
            </a:r>
            <a:r>
              <a:rPr lang="en-US" dirty="0"/>
              <a:t> Framework v4.0 or newer</a:t>
            </a:r>
          </a:p>
          <a:p>
            <a:pPr lvl="1"/>
            <a:r>
              <a:rPr lang="en-US" dirty="0"/>
              <a:t>SQL Server 2008 or newer</a:t>
            </a:r>
            <a:endParaRPr lang="en-US" dirty="0"/>
          </a:p>
        </p:txBody>
      </p:sp>
    </p:spTree>
    <p:extLst>
      <p:ext uri="{BB962C8B-B14F-4D97-AF65-F5344CB8AC3E}">
        <p14:creationId xmlns:p14="http://schemas.microsoft.com/office/powerpoint/2010/main" val="31502939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DNN </a:t>
            </a:r>
            <a:r>
              <a:rPr lang="en-US" dirty="0" smtClean="0"/>
              <a:t>Reports</a:t>
            </a:r>
            <a:endParaRPr lang="en-US" dirty="0"/>
          </a:p>
        </p:txBody>
      </p:sp>
      <p:sp>
        <p:nvSpPr>
          <p:cNvPr id="4" name="Content Placeholder 3"/>
          <p:cNvSpPr>
            <a:spLocks noGrp="1"/>
          </p:cNvSpPr>
          <p:nvPr>
            <p:ph sz="half" idx="1"/>
          </p:nvPr>
        </p:nvSpPr>
        <p:spPr/>
        <p:txBody>
          <a:bodyPr/>
          <a:lstStyle/>
          <a:p>
            <a:pPr marL="304800" indent="-304800">
              <a:spcBef>
                <a:spcPct val="0"/>
              </a:spcBef>
            </a:pPr>
            <a:r>
              <a:rPr lang="en-US" dirty="0" smtClean="0"/>
              <a:t>v05.06.00 </a:t>
            </a:r>
            <a:r>
              <a:rPr lang="en-US" dirty="0" smtClean="0"/>
              <a:t>Released</a:t>
            </a:r>
          </a:p>
          <a:p>
            <a:pPr marL="704850" lvl="1" indent="-304800">
              <a:spcBef>
                <a:spcPct val="0"/>
              </a:spcBef>
            </a:pPr>
            <a:r>
              <a:rPr lang="en-US" dirty="0" smtClean="0"/>
              <a:t>Prod: </a:t>
            </a:r>
            <a:r>
              <a:rPr lang="en-US" dirty="0" smtClean="0"/>
              <a:t>02</a:t>
            </a:r>
            <a:r>
              <a:rPr lang="en-US" dirty="0" smtClean="0"/>
              <a:t>/10/14</a:t>
            </a:r>
            <a:endParaRPr lang="en-US"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357" y="4096548"/>
            <a:ext cx="3684813" cy="171386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0206" y="2836215"/>
            <a:ext cx="3017774" cy="946752"/>
          </a:xfrm>
          <a:prstGeom prst="rect">
            <a:avLst/>
          </a:prstGeom>
        </p:spPr>
      </p:pic>
    </p:spTree>
    <p:extLst>
      <p:ext uri="{BB962C8B-B14F-4D97-AF65-F5344CB8AC3E}">
        <p14:creationId xmlns:p14="http://schemas.microsoft.com/office/powerpoint/2010/main" val="7327217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Release Notes</a:t>
            </a:r>
            <a:endParaRPr lang="en-US" dirty="0"/>
          </a:p>
        </p:txBody>
      </p:sp>
      <p:sp>
        <p:nvSpPr>
          <p:cNvPr id="6" name="Content Placeholder 5"/>
          <p:cNvSpPr>
            <a:spLocks noGrp="1"/>
          </p:cNvSpPr>
          <p:nvPr>
            <p:ph idx="1"/>
          </p:nvPr>
        </p:nvSpPr>
        <p:spPr>
          <a:xfrm>
            <a:off x="457200" y="1600200"/>
            <a:ext cx="8229600" cy="4632306"/>
          </a:xfrm>
        </p:spPr>
        <p:txBody>
          <a:bodyPr>
            <a:normAutofit lnSpcReduction="10000"/>
          </a:bodyPr>
          <a:lstStyle/>
          <a:p>
            <a:r>
              <a:rPr lang="en-US" dirty="0" smtClean="0"/>
              <a:t>v05.06.00 Release</a:t>
            </a:r>
          </a:p>
          <a:p>
            <a:pPr lvl="1"/>
            <a:r>
              <a:rPr lang="en-US" dirty="0"/>
              <a:t>Release to make DNN Reports work for DNN 7.0.0 and </a:t>
            </a:r>
            <a:r>
              <a:rPr lang="en-US" dirty="0" smtClean="0"/>
              <a:t>up</a:t>
            </a:r>
            <a:endParaRPr lang="en-US" dirty="0"/>
          </a:p>
          <a:p>
            <a:r>
              <a:rPr lang="en-US" dirty="0"/>
              <a:t>BUG FIXES</a:t>
            </a:r>
          </a:p>
          <a:p>
            <a:pPr lvl="1"/>
            <a:r>
              <a:rPr lang="en-US" dirty="0" smtClean="0"/>
              <a:t>Fixed </a:t>
            </a:r>
            <a:r>
              <a:rPr lang="en-US" dirty="0" err="1"/>
              <a:t>xslt</a:t>
            </a:r>
            <a:r>
              <a:rPr lang="en-US" dirty="0"/>
              <a:t> visualizer </a:t>
            </a:r>
            <a:r>
              <a:rPr lang="en-US" dirty="0" err="1"/>
              <a:t>xsl</a:t>
            </a:r>
            <a:r>
              <a:rPr lang="en-US" dirty="0"/>
              <a:t> file retrieval</a:t>
            </a:r>
          </a:p>
          <a:p>
            <a:pPr lvl="1"/>
            <a:r>
              <a:rPr lang="en-US" dirty="0"/>
              <a:t>Fixed HTML visualizer html file retrieval</a:t>
            </a:r>
          </a:p>
          <a:p>
            <a:r>
              <a:rPr lang="en-US" dirty="0"/>
              <a:t>ENHANCEMENTS</a:t>
            </a:r>
          </a:p>
          <a:p>
            <a:pPr lvl="1"/>
            <a:r>
              <a:rPr lang="en-US" dirty="0" smtClean="0"/>
              <a:t>Made </a:t>
            </a:r>
            <a:r>
              <a:rPr lang="en-US" dirty="0"/>
              <a:t>the </a:t>
            </a:r>
            <a:r>
              <a:rPr lang="en-US" dirty="0" err="1"/>
              <a:t>dataprovider</a:t>
            </a:r>
            <a:r>
              <a:rPr lang="en-US" dirty="0"/>
              <a:t> scripts SQL Azure compliant</a:t>
            </a:r>
            <a:endParaRPr lang="en-US" dirty="0"/>
          </a:p>
        </p:txBody>
      </p:sp>
    </p:spTree>
    <p:extLst>
      <p:ext uri="{BB962C8B-B14F-4D97-AF65-F5344CB8AC3E}">
        <p14:creationId xmlns:p14="http://schemas.microsoft.com/office/powerpoint/2010/main" val="38887739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DNN Wiki</a:t>
            </a:r>
            <a:endParaRPr lang="en-US" dirty="0"/>
          </a:p>
        </p:txBody>
      </p:sp>
      <p:sp>
        <p:nvSpPr>
          <p:cNvPr id="4" name="Content Placeholder 3"/>
          <p:cNvSpPr>
            <a:spLocks noGrp="1"/>
          </p:cNvSpPr>
          <p:nvPr>
            <p:ph sz="half" idx="1"/>
          </p:nvPr>
        </p:nvSpPr>
        <p:spPr/>
        <p:txBody>
          <a:bodyPr/>
          <a:lstStyle/>
          <a:p>
            <a:pPr marL="304800" indent="-304800">
              <a:spcBef>
                <a:spcPct val="0"/>
              </a:spcBef>
            </a:pPr>
            <a:r>
              <a:rPr lang="en-US" dirty="0" smtClean="0"/>
              <a:t>v05.00.01 Released</a:t>
            </a:r>
          </a:p>
          <a:p>
            <a:pPr marL="704850" lvl="1" indent="-304800">
              <a:spcBef>
                <a:spcPct val="0"/>
              </a:spcBef>
            </a:pPr>
            <a:r>
              <a:rPr lang="en-US" dirty="0" smtClean="0"/>
              <a:t>Prod: 11/05/13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569" y="4199476"/>
            <a:ext cx="3797683" cy="17693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4326" y="2828884"/>
            <a:ext cx="2389533" cy="961414"/>
          </a:xfrm>
          <a:prstGeom prst="rect">
            <a:avLst/>
          </a:prstGeom>
        </p:spPr>
      </p:pic>
    </p:spTree>
    <p:extLst>
      <p:ext uri="{BB962C8B-B14F-4D97-AF65-F5344CB8AC3E}">
        <p14:creationId xmlns:p14="http://schemas.microsoft.com/office/powerpoint/2010/main" val="12451925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Release Notes</a:t>
            </a:r>
            <a:endParaRPr lang="en-US" dirty="0"/>
          </a:p>
        </p:txBody>
      </p:sp>
      <p:sp>
        <p:nvSpPr>
          <p:cNvPr id="6" name="Content Placeholder 5"/>
          <p:cNvSpPr>
            <a:spLocks noGrp="1"/>
          </p:cNvSpPr>
          <p:nvPr>
            <p:ph idx="1"/>
          </p:nvPr>
        </p:nvSpPr>
        <p:spPr>
          <a:xfrm>
            <a:off x="457200" y="1600200"/>
            <a:ext cx="8229600" cy="4632306"/>
          </a:xfrm>
        </p:spPr>
        <p:txBody>
          <a:bodyPr>
            <a:normAutofit/>
          </a:bodyPr>
          <a:lstStyle/>
          <a:p>
            <a:r>
              <a:rPr lang="en-US" dirty="0" smtClean="0"/>
              <a:t>Enhancements</a:t>
            </a:r>
            <a:r>
              <a:rPr lang="en-US" dirty="0"/>
              <a:t>:</a:t>
            </a:r>
          </a:p>
          <a:p>
            <a:pPr lvl="1"/>
            <a:r>
              <a:rPr lang="en-US" dirty="0" smtClean="0"/>
              <a:t>Journal </a:t>
            </a:r>
            <a:r>
              <a:rPr lang="en-US" dirty="0"/>
              <a:t>Integration</a:t>
            </a:r>
          </a:p>
          <a:p>
            <a:pPr lvl="1"/>
            <a:r>
              <a:rPr lang="en-US" dirty="0"/>
              <a:t>Added "Delete Confirmation"</a:t>
            </a:r>
          </a:p>
          <a:p>
            <a:pPr lvl="1"/>
            <a:r>
              <a:rPr lang="en-US" dirty="0"/>
              <a:t>"Add Page" button to "All Pages View"</a:t>
            </a:r>
          </a:p>
          <a:p>
            <a:r>
              <a:rPr lang="en-US" dirty="0"/>
              <a:t>Big Fixes</a:t>
            </a:r>
          </a:p>
          <a:p>
            <a:pPr lvl="1"/>
            <a:r>
              <a:rPr lang="en-US" dirty="0" smtClean="0"/>
              <a:t>Pressing </a:t>
            </a:r>
            <a:r>
              <a:rPr lang="en-US" dirty="0"/>
              <a:t>Enter on Wiki Search Page Displays Search Results</a:t>
            </a:r>
          </a:p>
          <a:p>
            <a:pPr lvl="1"/>
            <a:r>
              <a:rPr lang="en-US" dirty="0"/>
              <a:t>RSS Feeds display correctly</a:t>
            </a:r>
          </a:p>
        </p:txBody>
      </p:sp>
    </p:spTree>
    <p:extLst>
      <p:ext uri="{BB962C8B-B14F-4D97-AF65-F5344CB8AC3E}">
        <p14:creationId xmlns:p14="http://schemas.microsoft.com/office/powerpoint/2010/main" val="17091530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1893938" y="1600200"/>
            <a:ext cx="5080000" cy="4826000"/>
          </a:xfrm>
          <a:prstGeom prst="rect">
            <a:avLst/>
          </a:prstGeom>
          <a:noFill/>
          <a:ln w="12700" cap="flat">
            <a:noFill/>
            <a:miter lim="800000"/>
            <a:headEnd/>
            <a:tailEnd/>
          </a:ln>
        </p:spPr>
      </p:pic>
      <p:sp>
        <p:nvSpPr>
          <p:cNvPr id="6" name="Title 5"/>
          <p:cNvSpPr>
            <a:spLocks noGrp="1"/>
          </p:cNvSpPr>
          <p:nvPr>
            <p:ph type="ctrTitle"/>
          </p:nvPr>
        </p:nvSpPr>
        <p:spPr/>
        <p:txBody>
          <a:bodyPr/>
          <a:lstStyle/>
          <a:p>
            <a:r>
              <a:rPr lang="en-US" dirty="0" smtClean="0"/>
              <a:t>CADUG Updates</a:t>
            </a:r>
            <a:endParaRPr lang="en-US" dirty="0"/>
          </a:p>
        </p:txBody>
      </p:sp>
      <p:sp>
        <p:nvSpPr>
          <p:cNvPr id="7" name="Subtitle 6"/>
          <p:cNvSpPr>
            <a:spLocks noGrp="1"/>
          </p:cNvSpPr>
          <p:nvPr>
            <p:ph type="subTitle" idx="1"/>
          </p:nvPr>
        </p:nvSpPr>
        <p:spPr/>
        <p:txBody>
          <a:bodyPr/>
          <a:lstStyle/>
          <a:p>
            <a:r>
              <a:rPr lang="en-US" dirty="0" smtClean="0">
                <a:solidFill>
                  <a:srgbClr val="000000"/>
                </a:solidFill>
              </a:rPr>
              <a:t>Website &amp; Social Media Websites</a:t>
            </a:r>
            <a:endParaRPr lang="en-US"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CADUG Website Hosting</a:t>
            </a:r>
            <a:endParaRPr lang="en-US" dirty="0"/>
          </a:p>
        </p:txBody>
      </p:sp>
      <p:sp>
        <p:nvSpPr>
          <p:cNvPr id="3" name="Content Placeholder 2"/>
          <p:cNvSpPr>
            <a:spLocks noGrp="1"/>
          </p:cNvSpPr>
          <p:nvPr>
            <p:ph idx="1"/>
          </p:nvPr>
        </p:nvSpPr>
        <p:spPr>
          <a:xfrm>
            <a:off x="457200" y="1600200"/>
            <a:ext cx="7137264" cy="5059555"/>
          </a:xfrm>
        </p:spPr>
        <p:txBody>
          <a:bodyPr>
            <a:normAutofit lnSpcReduction="10000"/>
          </a:bodyPr>
          <a:lstStyle/>
          <a:p>
            <a:r>
              <a:rPr lang="en-US" dirty="0" smtClean="0"/>
              <a:t>The Chicago Area DotNetNuke Website Hosting is provided </a:t>
            </a:r>
            <a:r>
              <a:rPr lang="en-US" dirty="0"/>
              <a:t>b</a:t>
            </a:r>
            <a:r>
              <a:rPr lang="en-US" dirty="0" smtClean="0"/>
              <a:t>y:</a:t>
            </a:r>
          </a:p>
          <a:p>
            <a:pPr marL="0" indent="0">
              <a:buNone/>
            </a:pPr>
            <a:endParaRPr lang="en-US" sz="5400" dirty="0" smtClean="0"/>
          </a:p>
          <a:p>
            <a:r>
              <a:rPr lang="en-US" dirty="0" smtClean="0"/>
              <a:t>Be sure to stop by and check out our sponsors for the best in DotNetNuke hosting</a:t>
            </a:r>
          </a:p>
          <a:p>
            <a:r>
              <a:rPr lang="en-US" dirty="0" smtClean="0"/>
              <a:t>Sprocket Websites uses and recommends </a:t>
            </a:r>
            <a:r>
              <a:rPr lang="en-US" dirty="0" err="1" smtClean="0"/>
              <a:t>PowerDNN</a:t>
            </a:r>
            <a:r>
              <a:rPr lang="en-US" dirty="0" smtClean="0"/>
              <a:t> to its customers</a:t>
            </a:r>
          </a:p>
        </p:txBody>
      </p:sp>
      <p:grpSp>
        <p:nvGrpSpPr>
          <p:cNvPr id="10" name="Group 9"/>
          <p:cNvGrpSpPr/>
          <p:nvPr/>
        </p:nvGrpSpPr>
        <p:grpSpPr>
          <a:xfrm>
            <a:off x="1983315" y="2722046"/>
            <a:ext cx="5171386" cy="700986"/>
            <a:chOff x="1983315" y="2646224"/>
            <a:chExt cx="5171386" cy="700986"/>
          </a:xfrm>
        </p:grpSpPr>
        <p:pic>
          <p:nvPicPr>
            <p:cNvPr id="5" name="Picture 4"/>
            <p:cNvPicPr>
              <a:picLocks noChangeAspect="1"/>
            </p:cNvPicPr>
            <p:nvPr/>
          </p:nvPicPr>
          <p:blipFill>
            <a:blip r:embed="rId2"/>
            <a:stretch>
              <a:fillRect/>
            </a:stretch>
          </p:blipFill>
          <p:spPr>
            <a:xfrm>
              <a:off x="1983315" y="2646224"/>
              <a:ext cx="700986" cy="700986"/>
            </a:xfrm>
            <a:prstGeom prst="rect">
              <a:avLst/>
            </a:prstGeom>
          </p:spPr>
        </p:pic>
        <p:pic>
          <p:nvPicPr>
            <p:cNvPr id="7" name="Picture 6"/>
            <p:cNvPicPr>
              <a:picLocks noChangeAspect="1"/>
            </p:cNvPicPr>
            <p:nvPr/>
          </p:nvPicPr>
          <p:blipFill>
            <a:blip r:embed="rId3"/>
            <a:stretch>
              <a:fillRect/>
            </a:stretch>
          </p:blipFill>
          <p:spPr>
            <a:xfrm>
              <a:off x="2684301" y="2646224"/>
              <a:ext cx="4470400" cy="698500"/>
            </a:xfrm>
            <a:prstGeom prst="rect">
              <a:avLst/>
            </a:prstGeom>
          </p:spPr>
        </p:pic>
      </p:grpSp>
      <p:grpSp>
        <p:nvGrpSpPr>
          <p:cNvPr id="12" name="Group 11"/>
          <p:cNvGrpSpPr/>
          <p:nvPr/>
        </p:nvGrpSpPr>
        <p:grpSpPr>
          <a:xfrm>
            <a:off x="6434813" y="4062294"/>
            <a:ext cx="2549396" cy="2597461"/>
            <a:chOff x="6434813" y="3917503"/>
            <a:chExt cx="2549396" cy="2597461"/>
          </a:xfrm>
        </p:grpSpPr>
        <p:pic>
          <p:nvPicPr>
            <p:cNvPr id="9" name="Picture 8"/>
            <p:cNvPicPr>
              <a:picLocks noChangeAspect="1"/>
            </p:cNvPicPr>
            <p:nvPr/>
          </p:nvPicPr>
          <p:blipFill>
            <a:blip r:embed="rId4"/>
            <a:stretch>
              <a:fillRect/>
            </a:stretch>
          </p:blipFill>
          <p:spPr>
            <a:xfrm>
              <a:off x="7154701" y="3917503"/>
              <a:ext cx="1829508" cy="2286885"/>
            </a:xfrm>
            <a:prstGeom prst="rect">
              <a:avLst/>
            </a:prstGeom>
          </p:spPr>
        </p:pic>
        <p:sp>
          <p:nvSpPr>
            <p:cNvPr id="11" name="TextBox 10"/>
            <p:cNvSpPr txBox="1"/>
            <p:nvPr/>
          </p:nvSpPr>
          <p:spPr>
            <a:xfrm>
              <a:off x="6434813" y="6207187"/>
              <a:ext cx="2549396" cy="307777"/>
            </a:xfrm>
            <a:prstGeom prst="rect">
              <a:avLst/>
            </a:prstGeom>
            <a:noFill/>
          </p:spPr>
          <p:txBody>
            <a:bodyPr wrap="none" rtlCol="0">
              <a:spAutoFit/>
            </a:bodyPr>
            <a:lstStyle/>
            <a:p>
              <a:pPr algn="r"/>
              <a:r>
                <a:rPr lang="en-US" sz="1400" i="1" dirty="0" smtClean="0"/>
                <a:t>Tony </a:t>
              </a:r>
              <a:r>
                <a:rPr lang="en-US" sz="1400" i="1" dirty="0" err="1" smtClean="0"/>
                <a:t>Valenti</a:t>
              </a:r>
              <a:r>
                <a:rPr lang="en-US" sz="1400" i="1" dirty="0" smtClean="0"/>
                <a:t>, CEO of </a:t>
              </a:r>
              <a:r>
                <a:rPr lang="en-US" sz="1400" i="1" dirty="0" err="1" smtClean="0"/>
                <a:t>PowerDNN</a:t>
              </a:r>
              <a:endParaRPr lang="en-US" sz="1400" i="1" dirty="0"/>
            </a:p>
          </p:txBody>
        </p:sp>
      </p:gr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CADUG Website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6847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0"/>
            <a:ext cx="9144000" cy="7684765"/>
          </a:xfrm>
          <a:prstGeom prst="rect">
            <a:avLst/>
          </a:prstGeom>
        </p:spPr>
      </p:pic>
      <p:sp>
        <p:nvSpPr>
          <p:cNvPr id="7" name="TextBox 6"/>
          <p:cNvSpPr txBox="1"/>
          <p:nvPr/>
        </p:nvSpPr>
        <p:spPr>
          <a:xfrm rot="20456836">
            <a:off x="593910" y="1655462"/>
            <a:ext cx="7737471" cy="3046988"/>
          </a:xfrm>
          <a:prstGeom prst="rect">
            <a:avLst/>
          </a:prstGeom>
          <a:solidFill>
            <a:schemeClr val="bg1">
              <a:alpha val="50000"/>
            </a:schemeClr>
          </a:solidFill>
        </p:spPr>
        <p:txBody>
          <a:bodyPr wrap="square" rtlCol="0">
            <a:spAutoFit/>
          </a:bodyPr>
          <a:lstStyle/>
          <a:p>
            <a:r>
              <a:rPr lang="en-US" sz="4800" b="1" dirty="0" smtClean="0">
                <a:solidFill>
                  <a:srgbClr val="800000"/>
                </a:solidFill>
                <a:effectLst>
                  <a:outerShdw blurRad="50800" dist="38100" dir="2700000" algn="tl" rotWithShape="0">
                    <a:prstClr val="black">
                      <a:alpha val="40000"/>
                    </a:prstClr>
                  </a:outerShdw>
                </a:effectLst>
              </a:rPr>
              <a:t>Want to contribute to the Chicago Area DotNetNuke Website?</a:t>
            </a:r>
          </a:p>
          <a:p>
            <a:r>
              <a:rPr lang="en-US" sz="4800" b="1" dirty="0" smtClean="0">
                <a:solidFill>
                  <a:srgbClr val="800000"/>
                </a:solidFill>
                <a:effectLst>
                  <a:outerShdw blurRad="50800" dist="38100" dir="2700000" algn="tl" rotWithShape="0">
                    <a:prstClr val="black">
                      <a:alpha val="40000"/>
                    </a:prstClr>
                  </a:outerShdw>
                </a:effectLst>
              </a:rPr>
              <a:t>Ask Me How…</a:t>
            </a:r>
            <a:endParaRPr lang="en-US" sz="4800" b="1" dirty="0">
              <a:solidFill>
                <a:srgbClr val="800000"/>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4179295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to get involved</a:t>
            </a:r>
            <a:endParaRPr lang="en-US" dirty="0"/>
          </a:p>
        </p:txBody>
      </p:sp>
      <p:sp>
        <p:nvSpPr>
          <p:cNvPr id="6" name="Content Placeholder 5"/>
          <p:cNvSpPr>
            <a:spLocks noGrp="1"/>
          </p:cNvSpPr>
          <p:nvPr>
            <p:ph idx="1"/>
          </p:nvPr>
        </p:nvSpPr>
        <p:spPr>
          <a:xfrm>
            <a:off x="457200" y="1600200"/>
            <a:ext cx="8229600" cy="4832092"/>
          </a:xfrm>
        </p:spPr>
        <p:txBody>
          <a:bodyPr wrap="square">
            <a:spAutoFit/>
          </a:bodyPr>
          <a:lstStyle/>
          <a:p>
            <a:pPr>
              <a:lnSpc>
                <a:spcPct val="80000"/>
              </a:lnSpc>
              <a:spcBef>
                <a:spcPct val="0"/>
              </a:spcBef>
              <a:buClrTx/>
            </a:pPr>
            <a:r>
              <a:rPr lang="en-US" sz="2400" b="1" dirty="0" smtClean="0"/>
              <a:t>Can you please help us spread the word?</a:t>
            </a:r>
          </a:p>
          <a:p>
            <a:pPr>
              <a:lnSpc>
                <a:spcPct val="80000"/>
              </a:lnSpc>
              <a:spcBef>
                <a:spcPct val="0"/>
              </a:spcBef>
              <a:buClrTx/>
            </a:pPr>
            <a:endParaRPr lang="en-US" sz="2400" b="1" dirty="0"/>
          </a:p>
          <a:p>
            <a:pPr>
              <a:lnSpc>
                <a:spcPct val="80000"/>
              </a:lnSpc>
              <a:spcBef>
                <a:spcPct val="0"/>
              </a:spcBef>
              <a:buClrTx/>
            </a:pPr>
            <a:endParaRPr lang="en-US" sz="2400" b="1" dirty="0" smtClean="0"/>
          </a:p>
          <a:p>
            <a:pPr>
              <a:lnSpc>
                <a:spcPct val="80000"/>
              </a:lnSpc>
              <a:spcBef>
                <a:spcPct val="0"/>
              </a:spcBef>
              <a:buClrTx/>
            </a:pPr>
            <a:endParaRPr lang="en-US" sz="2400" b="1" dirty="0"/>
          </a:p>
          <a:p>
            <a:pPr>
              <a:lnSpc>
                <a:spcPct val="80000"/>
              </a:lnSpc>
              <a:spcBef>
                <a:spcPct val="0"/>
              </a:spcBef>
              <a:buClrTx/>
            </a:pPr>
            <a:endParaRPr lang="en-US" sz="2400" b="1" dirty="0" smtClean="0"/>
          </a:p>
          <a:p>
            <a:pPr>
              <a:lnSpc>
                <a:spcPct val="80000"/>
              </a:lnSpc>
              <a:spcBef>
                <a:spcPct val="0"/>
              </a:spcBef>
              <a:buClrTx/>
            </a:pPr>
            <a:endParaRPr lang="en-US" sz="2400" b="1" dirty="0"/>
          </a:p>
          <a:p>
            <a:pPr>
              <a:lnSpc>
                <a:spcPct val="80000"/>
              </a:lnSpc>
              <a:spcBef>
                <a:spcPct val="0"/>
              </a:spcBef>
              <a:buClrTx/>
            </a:pPr>
            <a:endParaRPr lang="en-US" sz="2400" b="1" dirty="0" smtClean="0"/>
          </a:p>
          <a:p>
            <a:pPr>
              <a:lnSpc>
                <a:spcPct val="80000"/>
              </a:lnSpc>
              <a:spcBef>
                <a:spcPct val="0"/>
              </a:spcBef>
            </a:pPr>
            <a:endParaRPr lang="en-US" sz="2400" dirty="0" smtClean="0"/>
          </a:p>
          <a:p>
            <a:pPr>
              <a:lnSpc>
                <a:spcPct val="80000"/>
              </a:lnSpc>
              <a:spcBef>
                <a:spcPct val="0"/>
              </a:spcBef>
            </a:pPr>
            <a:r>
              <a:rPr lang="en-US" sz="2400" dirty="0" smtClean="0"/>
              <a:t>We are social, be </a:t>
            </a:r>
            <a:r>
              <a:rPr lang="en-US" sz="2400" dirty="0"/>
              <a:t>sure that you have liked us, followed us, joined us, </a:t>
            </a:r>
            <a:r>
              <a:rPr lang="en-US" sz="2400" dirty="0" smtClean="0"/>
              <a:t>circled us, etc</a:t>
            </a:r>
            <a:r>
              <a:rPr lang="en-US" sz="2400" dirty="0"/>
              <a:t>…</a:t>
            </a:r>
          </a:p>
          <a:p>
            <a:pPr>
              <a:lnSpc>
                <a:spcPct val="80000"/>
              </a:lnSpc>
              <a:spcBef>
                <a:spcPct val="0"/>
              </a:spcBef>
            </a:pPr>
            <a:r>
              <a:rPr lang="en-US" sz="2400" dirty="0"/>
              <a:t>Share, like, </a:t>
            </a:r>
            <a:r>
              <a:rPr lang="en-US" sz="2400" dirty="0" err="1" smtClean="0"/>
              <a:t>retweet</a:t>
            </a:r>
            <a:r>
              <a:rPr lang="en-US" sz="2400" dirty="0" smtClean="0"/>
              <a:t>, +1 our posts and we will share, like and </a:t>
            </a:r>
            <a:r>
              <a:rPr lang="en-US" sz="2400" dirty="0" err="1" smtClean="0"/>
              <a:t>retweet</a:t>
            </a:r>
            <a:r>
              <a:rPr lang="en-US" sz="2400" dirty="0" smtClean="0"/>
              <a:t> and +1 your posts as well</a:t>
            </a:r>
            <a:endParaRPr lang="en-US" sz="2400" dirty="0"/>
          </a:p>
          <a:p>
            <a:pPr>
              <a:lnSpc>
                <a:spcPct val="80000"/>
              </a:lnSpc>
              <a:spcBef>
                <a:spcPct val="0"/>
              </a:spcBef>
              <a:buClrTx/>
            </a:pPr>
            <a:r>
              <a:rPr lang="en-US" sz="2400" dirty="0" smtClean="0"/>
              <a:t>Post a message about the Chicago Area DotNetNuke Users group to your Social Media circle of friends, family and neighbors</a:t>
            </a:r>
          </a:p>
          <a:p>
            <a:pPr>
              <a:lnSpc>
                <a:spcPct val="80000"/>
              </a:lnSpc>
              <a:spcBef>
                <a:spcPct val="0"/>
              </a:spcBef>
              <a:buClrTx/>
            </a:pPr>
            <a:r>
              <a:rPr lang="en-US" sz="2400" dirty="0" smtClean="0"/>
              <a:t>Tell people about us and help us grow this group</a:t>
            </a:r>
          </a:p>
        </p:txBody>
      </p:sp>
      <p:pic>
        <p:nvPicPr>
          <p:cNvPr id="9" name="Picture 8" descr="imgr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3809" y="2797009"/>
            <a:ext cx="915425" cy="915425"/>
          </a:xfrm>
          <a:prstGeom prst="rect">
            <a:avLst/>
          </a:prstGeom>
        </p:spPr>
      </p:pic>
      <p:pic>
        <p:nvPicPr>
          <p:cNvPr id="12" name="Picture 11" descr="imgr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8549" y="2808314"/>
            <a:ext cx="924483" cy="904120"/>
          </a:xfrm>
          <a:prstGeom prst="rect">
            <a:avLst/>
          </a:prstGeom>
        </p:spPr>
      </p:pic>
      <p:pic>
        <p:nvPicPr>
          <p:cNvPr id="15" name="Picture 14" descr="imgres.jpeg"/>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431743" y="2797009"/>
            <a:ext cx="1230111" cy="909622"/>
          </a:xfrm>
          <a:prstGeom prst="rect">
            <a:avLst/>
          </a:prstGeom>
        </p:spPr>
      </p:pic>
      <p:pic>
        <p:nvPicPr>
          <p:cNvPr id="24" name="Picture 23" descr="imgres.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0268" y="2797009"/>
            <a:ext cx="909819" cy="909819"/>
          </a:xfrm>
          <a:prstGeom prst="rect">
            <a:avLst/>
          </a:prstGeom>
        </p:spPr>
      </p:pic>
      <p:pic>
        <p:nvPicPr>
          <p:cNvPr id="36" name="Picture 35" descr="DotNetNuk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78245" y="2085225"/>
            <a:ext cx="2353143" cy="568000"/>
          </a:xfrm>
          <a:prstGeom prst="rect">
            <a:avLst/>
          </a:prstGeom>
        </p:spPr>
      </p:pic>
      <p:pic>
        <p:nvPicPr>
          <p:cNvPr id="39" name="Picture 38" descr="imgres.jpe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77083" y="2801805"/>
            <a:ext cx="910629" cy="910629"/>
          </a:xfrm>
          <a:prstGeom prst="rect">
            <a:avLst/>
          </a:prstGeom>
        </p:spPr>
      </p:pic>
      <p:pic>
        <p:nvPicPr>
          <p:cNvPr id="2" name="Picture 1" descr="google.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82485" y="2808314"/>
            <a:ext cx="850392" cy="850392"/>
          </a:xfrm>
          <a:prstGeom prst="rect">
            <a:avLst/>
          </a:prstGeom>
        </p:spPr>
      </p:pic>
    </p:spTree>
    <p:extLst>
      <p:ext uri="{BB962C8B-B14F-4D97-AF65-F5344CB8AC3E}">
        <p14:creationId xmlns:p14="http://schemas.microsoft.com/office/powerpoint/2010/main" val="31365496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Wrap Up / Q&amp;A</a:t>
            </a:r>
            <a:endParaRPr lang="en-US" dirty="0"/>
          </a:p>
        </p:txBody>
      </p:sp>
      <p:sp>
        <p:nvSpPr>
          <p:cNvPr id="11" name="Text Placeholder 10"/>
          <p:cNvSpPr>
            <a:spLocks noGrp="1"/>
          </p:cNvSpPr>
          <p:nvPr>
            <p:ph type="body" idx="1"/>
          </p:nvPr>
        </p:nvSpPr>
        <p:spPr/>
        <p:txBody>
          <a:bodyPr/>
          <a:lstStyle/>
          <a:p>
            <a:r>
              <a:rPr lang="en-US" dirty="0" smtClean="0"/>
              <a:t>Important Links</a:t>
            </a:r>
            <a:endParaRPr lang="en-US" dirty="0"/>
          </a:p>
        </p:txBody>
      </p:sp>
      <p:sp>
        <p:nvSpPr>
          <p:cNvPr id="12" name="Content Placeholder 11"/>
          <p:cNvSpPr>
            <a:spLocks noGrp="1"/>
          </p:cNvSpPr>
          <p:nvPr>
            <p:ph sz="half" idx="2"/>
          </p:nvPr>
        </p:nvSpPr>
        <p:spPr/>
        <p:txBody>
          <a:bodyPr/>
          <a:lstStyle/>
          <a:p>
            <a:pPr marL="304800" indent="-304800">
              <a:spcBef>
                <a:spcPts val="575"/>
              </a:spcBef>
              <a:buClr>
                <a:srgbClr val="000000"/>
              </a:buClr>
              <a:buSzPct val="100000"/>
              <a:buFont typeface="Arial" charset="0"/>
              <a:buChar char="•"/>
            </a:pPr>
            <a:r>
              <a:rPr lang="en-US" u="sng" dirty="0" smtClean="0">
                <a:solidFill>
                  <a:srgbClr val="0000FF"/>
                </a:solidFill>
                <a:latin typeface="Arial" charset="0"/>
                <a:ea typeface="Arial" charset="0"/>
                <a:cs typeface="Arial" charset="0"/>
                <a:sym typeface="Arial" charset="0"/>
                <a:hlinkClick r:id="rId2"/>
              </a:rPr>
              <a:t>ChicagoDNN.org</a:t>
            </a:r>
            <a:endParaRPr lang="en-US" u="sng" dirty="0" smtClean="0">
              <a:solidFill>
                <a:srgbClr val="0000FF"/>
              </a:solidFill>
              <a:latin typeface="Arial" charset="0"/>
              <a:ea typeface="Arial" charset="0"/>
              <a:cs typeface="Arial" charset="0"/>
              <a:sym typeface="Arial" charset="0"/>
            </a:endParaRPr>
          </a:p>
          <a:p>
            <a:pPr marL="304800" indent="-304800">
              <a:spcBef>
                <a:spcPts val="575"/>
              </a:spcBef>
              <a:buClr>
                <a:srgbClr val="000000"/>
              </a:buClr>
              <a:buSzPct val="100000"/>
              <a:buFont typeface="Arial" charset="0"/>
              <a:buChar char="•"/>
            </a:pPr>
            <a:r>
              <a:rPr lang="en-US" u="sng" dirty="0" err="1" smtClean="0">
                <a:solidFill>
                  <a:srgbClr val="0000FF"/>
                </a:solidFill>
                <a:latin typeface="Arial" charset="0"/>
                <a:ea typeface="Arial" charset="0"/>
                <a:cs typeface="Arial" charset="0"/>
                <a:sym typeface="Arial" charset="0"/>
              </a:rPr>
              <a:t>meetup.com</a:t>
            </a:r>
            <a:r>
              <a:rPr lang="en-US" u="sng" dirty="0" smtClean="0">
                <a:solidFill>
                  <a:srgbClr val="0000FF"/>
                </a:solidFill>
                <a:latin typeface="Arial" charset="0"/>
                <a:ea typeface="Arial" charset="0"/>
                <a:cs typeface="Arial" charset="0"/>
                <a:sym typeface="Arial" charset="0"/>
              </a:rPr>
              <a:t>/</a:t>
            </a:r>
            <a:r>
              <a:rPr lang="en-US" u="sng" dirty="0" err="1" smtClean="0">
                <a:solidFill>
                  <a:srgbClr val="0000FF"/>
                </a:solidFill>
                <a:latin typeface="Arial" charset="0"/>
                <a:ea typeface="Arial" charset="0"/>
                <a:cs typeface="Arial" charset="0"/>
                <a:sym typeface="Arial" charset="0"/>
              </a:rPr>
              <a:t>ChicagoDNN</a:t>
            </a:r>
            <a:endParaRPr lang="en-US" u="sng" dirty="0" smtClean="0">
              <a:solidFill>
                <a:srgbClr val="0000FF"/>
              </a:solidFill>
              <a:latin typeface="Arial" charset="0"/>
              <a:ea typeface="Arial" charset="0"/>
              <a:cs typeface="Arial" charset="0"/>
              <a:sym typeface="Arial" charset="0"/>
            </a:endParaRPr>
          </a:p>
          <a:p>
            <a:pPr marL="304800" indent="-304800">
              <a:spcBef>
                <a:spcPts val="575"/>
              </a:spcBef>
              <a:buClr>
                <a:srgbClr val="000000"/>
              </a:buClr>
              <a:buSzPct val="100000"/>
              <a:buFont typeface="Arial" charset="0"/>
              <a:buChar char="•"/>
            </a:pPr>
            <a:r>
              <a:rPr lang="en-US" u="sng" dirty="0" err="1" smtClean="0">
                <a:solidFill>
                  <a:srgbClr val="0000FF"/>
                </a:solidFill>
                <a:latin typeface="Arial" charset="0"/>
                <a:ea typeface="Arial" charset="0"/>
                <a:cs typeface="Arial" charset="0"/>
                <a:sym typeface="Arial" charset="0"/>
              </a:rPr>
              <a:t>twitter.com</a:t>
            </a:r>
            <a:r>
              <a:rPr lang="en-US" u="sng" dirty="0" smtClean="0">
                <a:solidFill>
                  <a:srgbClr val="0000FF"/>
                </a:solidFill>
                <a:latin typeface="Arial" charset="0"/>
                <a:ea typeface="Arial" charset="0"/>
                <a:cs typeface="Arial" charset="0"/>
                <a:sym typeface="Arial" charset="0"/>
              </a:rPr>
              <a:t>/</a:t>
            </a:r>
            <a:r>
              <a:rPr lang="en-US" u="sng" dirty="0" err="1" smtClean="0">
                <a:solidFill>
                  <a:srgbClr val="0000FF"/>
                </a:solidFill>
                <a:latin typeface="Arial" charset="0"/>
                <a:ea typeface="Arial" charset="0"/>
                <a:cs typeface="Arial" charset="0"/>
                <a:sym typeface="Arial" charset="0"/>
              </a:rPr>
              <a:t>ChicagoDNN</a:t>
            </a:r>
            <a:endParaRPr lang="en-US" dirty="0" smtClean="0">
              <a:latin typeface="Arial" charset="0"/>
              <a:ea typeface="Lucida Grande" charset="0"/>
              <a:cs typeface="Lucida Grande" charset="0"/>
              <a:sym typeface="Arial" charset="0"/>
            </a:endParaRPr>
          </a:p>
          <a:p>
            <a:pPr marL="704850" lvl="1" indent="-304800">
              <a:spcBef>
                <a:spcPts val="575"/>
              </a:spcBef>
              <a:buClr>
                <a:srgbClr val="000000"/>
              </a:buClr>
              <a:buSzPct val="100000"/>
              <a:buFont typeface="Arial" charset="0"/>
              <a:buChar char="•"/>
            </a:pPr>
            <a:r>
              <a:rPr lang="en-US" u="sng" dirty="0" err="1" smtClean="0">
                <a:solidFill>
                  <a:srgbClr val="0000FF"/>
                </a:solidFill>
                <a:latin typeface="Arial" charset="0"/>
                <a:ea typeface="Arial" charset="0"/>
                <a:cs typeface="Arial" charset="0"/>
                <a:sym typeface="Arial" charset="0"/>
              </a:rPr>
              <a:t>DotNetNuke.com</a:t>
            </a:r>
            <a:endParaRPr lang="en-US" dirty="0" smtClean="0">
              <a:latin typeface="Arial" charset="0"/>
              <a:ea typeface="Lucida Grande" charset="0"/>
              <a:cs typeface="Lucida Grande" charset="0"/>
              <a:sym typeface="Arial" charset="0"/>
              <a:hlinkClick r:id="rId3"/>
            </a:endParaRPr>
          </a:p>
          <a:p>
            <a:pPr marL="704850" lvl="1" indent="-304800">
              <a:spcBef>
                <a:spcPts val="575"/>
              </a:spcBef>
              <a:buClr>
                <a:srgbClr val="000000"/>
              </a:buClr>
              <a:buSzPct val="100000"/>
              <a:buFont typeface="Arial" charset="0"/>
              <a:buChar char="•"/>
            </a:pPr>
            <a:r>
              <a:rPr lang="en-US" u="sng" dirty="0" err="1">
                <a:solidFill>
                  <a:srgbClr val="0000FF"/>
                </a:solidFill>
                <a:latin typeface="Arial" charset="0"/>
                <a:ea typeface="Arial" charset="0"/>
                <a:cs typeface="Arial" charset="0"/>
                <a:sym typeface="Arial" charset="0"/>
              </a:rPr>
              <a:t>s</a:t>
            </a:r>
            <a:r>
              <a:rPr lang="en-US" u="sng" dirty="0" err="1" smtClean="0">
                <a:solidFill>
                  <a:srgbClr val="0000FF"/>
                </a:solidFill>
                <a:latin typeface="Arial" charset="0"/>
                <a:ea typeface="Arial" charset="0"/>
                <a:cs typeface="Arial" charset="0"/>
                <a:sym typeface="Arial" charset="0"/>
              </a:rPr>
              <a:t>tore.DotNetNuke.com</a:t>
            </a:r>
            <a:endParaRPr lang="en-US" u="sng" dirty="0" smtClean="0">
              <a:solidFill>
                <a:srgbClr val="0000FF"/>
              </a:solidFill>
              <a:latin typeface="Arial" charset="0"/>
              <a:ea typeface="Arial" charset="0"/>
              <a:cs typeface="Arial" charset="0"/>
              <a:sym typeface="Arial" charset="0"/>
            </a:endParaRPr>
          </a:p>
          <a:p>
            <a:pPr marL="704850" lvl="1" indent="-304800">
              <a:spcBef>
                <a:spcPts val="575"/>
              </a:spcBef>
              <a:buClr>
                <a:srgbClr val="000000"/>
              </a:buClr>
              <a:buSzPct val="100000"/>
              <a:buFont typeface="Arial" charset="0"/>
              <a:buChar char="•"/>
            </a:pPr>
            <a:r>
              <a:rPr lang="en-US" u="sng" dirty="0" err="1" smtClean="0">
                <a:solidFill>
                  <a:srgbClr val="0000FF"/>
                </a:solidFill>
                <a:latin typeface="Arial" charset="0"/>
                <a:ea typeface="Arial" charset="0"/>
                <a:cs typeface="Arial" charset="0"/>
                <a:sym typeface="Arial" charset="0"/>
              </a:rPr>
              <a:t>PowerDNN.com</a:t>
            </a:r>
            <a:endParaRPr lang="en-US" u="sng" dirty="0">
              <a:solidFill>
                <a:srgbClr val="0000FF"/>
              </a:solidFill>
              <a:latin typeface="Arial" charset="0"/>
              <a:ea typeface="Arial" charset="0"/>
              <a:cs typeface="Arial" charset="0"/>
              <a:sym typeface="Arial" charset="0"/>
            </a:endParaRPr>
          </a:p>
        </p:txBody>
      </p:sp>
      <p:sp>
        <p:nvSpPr>
          <p:cNvPr id="13" name="Text Placeholder 12"/>
          <p:cNvSpPr>
            <a:spLocks noGrp="1"/>
          </p:cNvSpPr>
          <p:nvPr>
            <p:ph type="body" sz="quarter" idx="3"/>
          </p:nvPr>
        </p:nvSpPr>
        <p:spPr/>
        <p:txBody>
          <a:bodyPr/>
          <a:lstStyle/>
          <a:p>
            <a:r>
              <a:rPr lang="en-US" dirty="0" smtClean="0"/>
              <a:t>Thank You</a:t>
            </a:r>
            <a:endParaRPr lang="en-US" dirty="0"/>
          </a:p>
        </p:txBody>
      </p:sp>
      <p:sp>
        <p:nvSpPr>
          <p:cNvPr id="14" name="Content Placeholder 13"/>
          <p:cNvSpPr>
            <a:spLocks noGrp="1"/>
          </p:cNvSpPr>
          <p:nvPr>
            <p:ph sz="quarter" idx="4"/>
          </p:nvPr>
        </p:nvSpPr>
        <p:spPr/>
        <p:txBody>
          <a:bodyPr/>
          <a:lstStyle/>
          <a:p>
            <a:pPr marL="304800" indent="-304800" algn="ctr">
              <a:spcBef>
                <a:spcPts val="475"/>
              </a:spcBef>
              <a:buNone/>
            </a:pPr>
            <a:r>
              <a:rPr lang="en-US" dirty="0" smtClean="0">
                <a:solidFill>
                  <a:schemeClr val="tx1"/>
                </a:solidFill>
                <a:latin typeface="Arial" charset="0"/>
                <a:ea typeface="Arial" charset="0"/>
                <a:cs typeface="Arial" charset="0"/>
                <a:sym typeface="Arial" charset="0"/>
              </a:rPr>
              <a:t>James Nagy</a:t>
            </a:r>
            <a:endParaRPr lang="en-US" dirty="0">
              <a:latin typeface="Arial" charset="0"/>
              <a:ea typeface="Arial" charset="0"/>
              <a:cs typeface="Arial" charset="0"/>
              <a:sym typeface="Arial" charset="0"/>
            </a:endParaRPr>
          </a:p>
          <a:p>
            <a:pPr marL="304800" indent="-304800" algn="ctr">
              <a:spcBef>
                <a:spcPts val="475"/>
              </a:spcBef>
              <a:buNone/>
            </a:pPr>
            <a:r>
              <a:rPr lang="en-US" dirty="0" smtClean="0">
                <a:solidFill>
                  <a:schemeClr val="tx1"/>
                </a:solidFill>
                <a:latin typeface="Arial" charset="0"/>
                <a:ea typeface="Arial" charset="0"/>
                <a:cs typeface="Arial" charset="0"/>
                <a:sym typeface="Arial" charset="0"/>
              </a:rPr>
              <a:t>Sprocket Websites, Inc.</a:t>
            </a:r>
            <a:endParaRPr lang="en-US" sz="2800" dirty="0" smtClean="0">
              <a:solidFill>
                <a:schemeClr val="tx1"/>
              </a:solidFill>
              <a:latin typeface="Arial" charset="0"/>
              <a:ea typeface="Lucida Grande" charset="0"/>
              <a:cs typeface="Lucida Grande" charset="0"/>
              <a:sym typeface="Arial" charset="0"/>
            </a:endParaRPr>
          </a:p>
          <a:p>
            <a:pPr marL="304800" indent="-304800" algn="ctr">
              <a:spcBef>
                <a:spcPts val="475"/>
              </a:spcBef>
              <a:buNone/>
            </a:pPr>
            <a:r>
              <a:rPr lang="en-US" sz="2000" u="sng" dirty="0" smtClean="0">
                <a:solidFill>
                  <a:srgbClr val="0000FF"/>
                </a:solidFill>
                <a:latin typeface="Arial" charset="0"/>
                <a:ea typeface="Arial" charset="0"/>
                <a:cs typeface="Arial" charset="0"/>
                <a:sym typeface="Arial" charset="0"/>
                <a:hlinkClick r:id="rId4"/>
              </a:rPr>
              <a:t>Jim@SprocketWebsites.com</a:t>
            </a:r>
            <a:endParaRPr lang="en-US" sz="2000" u="sng" dirty="0" smtClean="0">
              <a:solidFill>
                <a:srgbClr val="0000FF"/>
              </a:solidFill>
              <a:latin typeface="Arial" charset="0"/>
              <a:ea typeface="Arial" charset="0"/>
              <a:cs typeface="Arial" charset="0"/>
              <a:sym typeface="Arial" charset="0"/>
            </a:endParaRPr>
          </a:p>
          <a:p>
            <a:pPr marL="304800" indent="-304800" algn="ctr">
              <a:spcBef>
                <a:spcPts val="475"/>
              </a:spcBef>
              <a:buNone/>
            </a:pPr>
            <a:r>
              <a:rPr lang="en-US" sz="2000" u="sng" dirty="0" err="1" smtClean="0">
                <a:solidFill>
                  <a:srgbClr val="0000FF"/>
                </a:solidFill>
                <a:latin typeface="Arial" charset="0"/>
                <a:ea typeface="Arial" charset="0"/>
                <a:cs typeface="Arial" charset="0"/>
                <a:sym typeface="Arial" charset="0"/>
              </a:rPr>
              <a:t>www.SprocketWebsites.com</a:t>
            </a:r>
            <a:endParaRPr lang="en-US" sz="2000" dirty="0" smtClean="0">
              <a:solidFill>
                <a:schemeClr val="tx1"/>
              </a:solidFill>
              <a:latin typeface="Arial" charset="0"/>
              <a:ea typeface="Lucida Grande" charset="0"/>
              <a:cs typeface="Lucida Grande" charset="0"/>
              <a:sym typeface="Arial" charset="0"/>
            </a:endParaRPr>
          </a:p>
          <a:p>
            <a:pPr marL="304800" indent="-304800" algn="ctr">
              <a:spcBef>
                <a:spcPts val="475"/>
              </a:spcBef>
              <a:buNone/>
            </a:pPr>
            <a:r>
              <a:rPr lang="en-US" sz="2000" dirty="0" smtClean="0">
                <a:solidFill>
                  <a:schemeClr val="tx1"/>
                </a:solidFill>
                <a:latin typeface="Arial" charset="0"/>
                <a:ea typeface="Arial" charset="0"/>
                <a:cs typeface="Arial" charset="0"/>
                <a:sym typeface="Arial" charset="0"/>
              </a:rPr>
              <a:t>@</a:t>
            </a:r>
            <a:r>
              <a:rPr lang="en-US" sz="2000" dirty="0" err="1" smtClean="0">
                <a:solidFill>
                  <a:schemeClr val="tx1"/>
                </a:solidFill>
                <a:latin typeface="Arial" charset="0"/>
                <a:ea typeface="Arial" charset="0"/>
                <a:cs typeface="Arial" charset="0"/>
                <a:sym typeface="Arial" charset="0"/>
              </a:rPr>
              <a:t>SprocketWebsite</a:t>
            </a:r>
            <a:endParaRPr lang="en-US" sz="2000" dirty="0" smtClean="0">
              <a:solidFill>
                <a:schemeClr val="tx1"/>
              </a:solidFill>
              <a:latin typeface="Arial" charset="0"/>
              <a:ea typeface="Lucida Grande" charset="0"/>
              <a:cs typeface="Lucida Grande" charset="0"/>
              <a:sym typeface="Arial" charset="0"/>
            </a:endParaRPr>
          </a:p>
          <a:p>
            <a:pPr marL="304800" indent="-304800" algn="ctr">
              <a:spcBef>
                <a:spcPts val="475"/>
              </a:spcBef>
              <a:buNone/>
            </a:pPr>
            <a:r>
              <a:rPr lang="en-US" sz="2000" dirty="0" smtClean="0">
                <a:solidFill>
                  <a:schemeClr val="tx1"/>
                </a:solidFill>
                <a:latin typeface="Arial" charset="0"/>
                <a:ea typeface="Arial" charset="0"/>
                <a:cs typeface="Arial" charset="0"/>
                <a:sym typeface="Arial" charset="0"/>
              </a:rPr>
              <a:t>630.344.9320</a:t>
            </a:r>
          </a:p>
        </p:txBody>
      </p:sp>
      <p:pic>
        <p:nvPicPr>
          <p:cNvPr id="16" name="Picture 15"/>
          <p:cNvPicPr>
            <a:picLocks noChangeAspect="1" noChangeArrowheads="1"/>
          </p:cNvPicPr>
          <p:nvPr/>
        </p:nvPicPr>
        <p:blipFill>
          <a:blip r:embed="rId5"/>
          <a:srcRect/>
          <a:stretch>
            <a:fillRect/>
          </a:stretch>
        </p:blipFill>
        <p:spPr bwMode="auto">
          <a:xfrm>
            <a:off x="4696326" y="4746128"/>
            <a:ext cx="3937000" cy="546100"/>
          </a:xfrm>
          <a:prstGeom prst="rect">
            <a:avLst/>
          </a:prstGeom>
          <a:noFill/>
          <a:ln w="12700" cap="rnd">
            <a:noFill/>
            <a:round/>
            <a:headEnd/>
            <a:tailEnd/>
          </a:ln>
        </p:spPr>
      </p:pic>
      <p:pic>
        <p:nvPicPr>
          <p:cNvPr id="18" name="Picture 17" descr="animatedfooter.gif"/>
          <p:cNvPicPr>
            <a:picLocks noChangeAspect="1"/>
          </p:cNvPicPr>
          <p:nvPr/>
        </p:nvPicPr>
        <p:blipFill>
          <a:blip r:embed="rId6"/>
          <a:stretch>
            <a:fillRect/>
          </a:stretch>
        </p:blipFill>
        <p:spPr>
          <a:xfrm>
            <a:off x="0" y="5456869"/>
            <a:ext cx="9147175" cy="1400661"/>
          </a:xfrm>
          <a:prstGeom prst="rect">
            <a:avLst/>
          </a:prstGeom>
          <a:solidFill>
            <a:srgbClr val="FF6600"/>
          </a:solidFill>
        </p:spPr>
      </p:pic>
      <p:pic>
        <p:nvPicPr>
          <p:cNvPr id="2" name="Picture 1" descr="facebook.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71324" y="4937662"/>
            <a:ext cx="406400" cy="406400"/>
          </a:xfrm>
          <a:prstGeom prst="rect">
            <a:avLst/>
          </a:prstGeom>
        </p:spPr>
      </p:pic>
      <p:pic>
        <p:nvPicPr>
          <p:cNvPr id="3" name="Picture 2" descr="twitter.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94030" y="4937662"/>
            <a:ext cx="406400" cy="406400"/>
          </a:xfrm>
          <a:prstGeom prst="rect">
            <a:avLst/>
          </a:prstGeom>
        </p:spPr>
      </p:pic>
      <p:pic>
        <p:nvPicPr>
          <p:cNvPr id="4" name="Picture 3" descr="linkedin.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08346" y="4937662"/>
            <a:ext cx="406400" cy="406400"/>
          </a:xfrm>
          <a:prstGeom prst="rect">
            <a:avLst/>
          </a:prstGeom>
        </p:spPr>
      </p:pic>
      <p:pic>
        <p:nvPicPr>
          <p:cNvPr id="5" name="Picture 4" descr="meetup.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38448" y="4937662"/>
            <a:ext cx="406400" cy="406400"/>
          </a:xfrm>
          <a:prstGeom prst="rect">
            <a:avLst/>
          </a:prstGeom>
        </p:spPr>
      </p:pic>
      <p:grpSp>
        <p:nvGrpSpPr>
          <p:cNvPr id="9" name="Group 8"/>
          <p:cNvGrpSpPr/>
          <p:nvPr/>
        </p:nvGrpSpPr>
        <p:grpSpPr>
          <a:xfrm>
            <a:off x="747624" y="4937662"/>
            <a:ext cx="406400" cy="406400"/>
            <a:chOff x="2931682" y="4923589"/>
            <a:chExt cx="406400" cy="406400"/>
          </a:xfrm>
        </p:grpSpPr>
        <p:pic>
          <p:nvPicPr>
            <p:cNvPr id="6" name="Picture 5" descr="button-white.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31682" y="4923589"/>
              <a:ext cx="406400" cy="406400"/>
            </a:xfrm>
            <a:prstGeom prst="rect">
              <a:avLst/>
            </a:prstGeom>
          </p:spPr>
        </p:pic>
        <p:pic>
          <p:nvPicPr>
            <p:cNvPr id="7" name="Picture 6" descr="DotNetNuke Logo.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958418" y="4940629"/>
              <a:ext cx="358283" cy="358283"/>
            </a:xfrm>
            <a:prstGeom prst="rect">
              <a:avLst/>
            </a:prstGeom>
          </p:spPr>
        </p:pic>
      </p:grpSp>
      <p:pic>
        <p:nvPicPr>
          <p:cNvPr id="8" name="Picture 7" descr="google.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25249" y="4937662"/>
            <a:ext cx="406400" cy="406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1893938" y="1600200"/>
            <a:ext cx="5080000" cy="4826000"/>
          </a:xfrm>
          <a:prstGeom prst="rect">
            <a:avLst/>
          </a:prstGeom>
          <a:noFill/>
          <a:ln w="12700" cap="flat">
            <a:noFill/>
            <a:miter lim="800000"/>
            <a:headEnd/>
            <a:tailEnd/>
          </a:ln>
        </p:spPr>
      </p:pic>
      <p:sp>
        <p:nvSpPr>
          <p:cNvPr id="6" name="Title 5"/>
          <p:cNvSpPr>
            <a:spLocks noGrp="1"/>
          </p:cNvSpPr>
          <p:nvPr>
            <p:ph type="ctrTitle"/>
          </p:nvPr>
        </p:nvSpPr>
        <p:spPr/>
        <p:txBody>
          <a:bodyPr/>
          <a:lstStyle/>
          <a:p>
            <a:r>
              <a:rPr lang="en-US" dirty="0" err="1" smtClean="0"/>
              <a:t>Dnn</a:t>
            </a:r>
            <a:r>
              <a:rPr lang="en-US" dirty="0" smtClean="0"/>
              <a:t> Corporate</a:t>
            </a:r>
            <a:endParaRPr lang="en-US" dirty="0"/>
          </a:p>
        </p:txBody>
      </p:sp>
      <p:sp>
        <p:nvSpPr>
          <p:cNvPr id="7" name="Subtitle 6"/>
          <p:cNvSpPr>
            <a:spLocks noGrp="1"/>
          </p:cNvSpPr>
          <p:nvPr>
            <p:ph type="subTitle" idx="1"/>
          </p:nvPr>
        </p:nvSpPr>
        <p:spPr/>
        <p:txBody>
          <a:bodyPr/>
          <a:lstStyle/>
          <a:p>
            <a:r>
              <a:rPr lang="en-US" dirty="0" err="1" smtClean="0">
                <a:solidFill>
                  <a:schemeClr val="tx1"/>
                </a:solidFill>
              </a:rPr>
              <a:t>Dnn</a:t>
            </a:r>
            <a:r>
              <a:rPr lang="en-US" dirty="0" smtClean="0">
                <a:solidFill>
                  <a:schemeClr val="tx1"/>
                </a:solidFill>
              </a:rPr>
              <a:t> In The News</a:t>
            </a:r>
            <a:endParaRPr lang="en-US"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Dnn</a:t>
            </a:r>
            <a:r>
              <a:rPr lang="en-US" dirty="0"/>
              <a:t> Latest Press </a:t>
            </a:r>
            <a:r>
              <a:rPr lang="en-US" dirty="0" smtClean="0"/>
              <a:t>Releases</a:t>
            </a:r>
            <a:endParaRPr lang="en-US" dirty="0"/>
          </a:p>
        </p:txBody>
      </p:sp>
      <p:sp>
        <p:nvSpPr>
          <p:cNvPr id="3" name="Content Placeholder 2"/>
          <p:cNvSpPr>
            <a:spLocks noGrp="1"/>
          </p:cNvSpPr>
          <p:nvPr>
            <p:ph idx="1"/>
          </p:nvPr>
        </p:nvSpPr>
        <p:spPr/>
        <p:txBody>
          <a:bodyPr>
            <a:normAutofit/>
          </a:bodyPr>
          <a:lstStyle/>
          <a:p>
            <a:r>
              <a:rPr lang="en-US" dirty="0" err="1"/>
              <a:t>Cantarus</a:t>
            </a:r>
            <a:r>
              <a:rPr lang="en-US" dirty="0"/>
              <a:t> Takes Home DNN's Partner of the Year Award for the Second Consecutive Year</a:t>
            </a:r>
          </a:p>
          <a:p>
            <a:pPr lvl="1"/>
            <a:r>
              <a:rPr lang="en-US" dirty="0"/>
              <a:t>2/12/2014</a:t>
            </a:r>
          </a:p>
          <a:p>
            <a:pPr lvl="1"/>
            <a:r>
              <a:rPr lang="en-US" dirty="0" err="1"/>
              <a:t>Cantarus</a:t>
            </a:r>
            <a:r>
              <a:rPr lang="en-US" dirty="0"/>
              <a:t> has been chosen as DNN's Partner of the Year for the second consecutive year. Read the release for the details.</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8" y="1600200"/>
            <a:ext cx="7336005" cy="4749983"/>
          </a:xfrm>
        </p:spPr>
        <p:txBody>
          <a:bodyPr>
            <a:normAutofit/>
          </a:bodyPr>
          <a:lstStyle/>
          <a:p>
            <a:r>
              <a:rPr lang="en-US" dirty="0"/>
              <a:t>A Single Solution for Your Website Content and Community</a:t>
            </a:r>
          </a:p>
          <a:p>
            <a:pPr lvl="1"/>
            <a:r>
              <a:rPr lang="en-US" dirty="0"/>
              <a:t>Clint Patterson  2/10/2014  0 Comments</a:t>
            </a:r>
          </a:p>
          <a:p>
            <a:pPr lvl="1"/>
            <a:r>
              <a:rPr lang="en-US" dirty="0"/>
              <a:t>Why your website and your online community is best served from a single, integrated solution.</a:t>
            </a:r>
            <a:endParaRPr lang="en-US" dirty="0"/>
          </a:p>
        </p:txBody>
      </p:sp>
      <p:sp>
        <p:nvSpPr>
          <p:cNvPr id="2" name="Title 1"/>
          <p:cNvSpPr>
            <a:spLocks noGrp="1"/>
          </p:cNvSpPr>
          <p:nvPr>
            <p:ph type="title"/>
          </p:nvPr>
        </p:nvSpPr>
        <p:spPr/>
        <p:txBody>
          <a:bodyPr>
            <a:normAutofit/>
          </a:bodyPr>
          <a:lstStyle/>
          <a:p>
            <a:r>
              <a:rPr lang="en-US" dirty="0" err="1" smtClean="0"/>
              <a:t>Dnn</a:t>
            </a:r>
            <a:r>
              <a:rPr lang="en-US" dirty="0" smtClean="0"/>
              <a:t> </a:t>
            </a:r>
            <a:r>
              <a:rPr lang="en-US" dirty="0"/>
              <a:t>Corporate Blog</a:t>
            </a:r>
          </a:p>
        </p:txBody>
      </p:sp>
    </p:spTree>
    <p:extLst>
      <p:ext uri="{BB962C8B-B14F-4D97-AF65-F5344CB8AC3E}">
        <p14:creationId xmlns:p14="http://schemas.microsoft.com/office/powerpoint/2010/main" val="59620234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8" y="1600200"/>
            <a:ext cx="7336005" cy="4749983"/>
          </a:xfrm>
        </p:spPr>
        <p:txBody>
          <a:bodyPr>
            <a:normAutofit/>
          </a:bodyPr>
          <a:lstStyle/>
          <a:p>
            <a:r>
              <a:rPr lang="en-US" dirty="0"/>
              <a:t>5 Things Great Content Marketing Blogs Have in Common</a:t>
            </a:r>
          </a:p>
          <a:p>
            <a:pPr lvl="1"/>
            <a:r>
              <a:rPr lang="en-US" dirty="0"/>
              <a:t>Dennis </a:t>
            </a:r>
            <a:r>
              <a:rPr lang="en-US" dirty="0" err="1"/>
              <a:t>Shiao</a:t>
            </a:r>
            <a:r>
              <a:rPr lang="en-US" dirty="0"/>
              <a:t>  2/10/2014  0 Comments</a:t>
            </a:r>
          </a:p>
          <a:p>
            <a:pPr lvl="1"/>
            <a:r>
              <a:rPr lang="en-US" dirty="0"/>
              <a:t>A list of blogs all content marketers should read. Up-vote, down-vote and add your own.</a:t>
            </a:r>
            <a:endParaRPr lang="en-US" dirty="0"/>
          </a:p>
        </p:txBody>
      </p:sp>
      <p:sp>
        <p:nvSpPr>
          <p:cNvPr id="2" name="Title 1"/>
          <p:cNvSpPr>
            <a:spLocks noGrp="1"/>
          </p:cNvSpPr>
          <p:nvPr>
            <p:ph type="title"/>
          </p:nvPr>
        </p:nvSpPr>
        <p:spPr/>
        <p:txBody>
          <a:bodyPr>
            <a:normAutofit/>
          </a:bodyPr>
          <a:lstStyle/>
          <a:p>
            <a:r>
              <a:rPr lang="en-US" dirty="0" err="1"/>
              <a:t>Dnn</a:t>
            </a:r>
            <a:r>
              <a:rPr lang="en-US" dirty="0"/>
              <a:t> Corporate Blog</a:t>
            </a:r>
          </a:p>
        </p:txBody>
      </p:sp>
    </p:spTree>
    <p:extLst>
      <p:ext uri="{BB962C8B-B14F-4D97-AF65-F5344CB8AC3E}">
        <p14:creationId xmlns:p14="http://schemas.microsoft.com/office/powerpoint/2010/main" val="290041698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2023</TotalTime>
  <Words>2657</Words>
  <Application>Microsoft Macintosh PowerPoint</Application>
  <PresentationFormat>On-screen Show (4:3)</PresentationFormat>
  <Paragraphs>347</Paragraphs>
  <Slides>50</Slides>
  <Notes>0</Notes>
  <HiddenSlides>2</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Chicago Area DNN Users Group</vt:lpstr>
      <vt:lpstr>New nuke stuff</vt:lpstr>
      <vt:lpstr>Agenda</vt:lpstr>
      <vt:lpstr>How to get involved</vt:lpstr>
      <vt:lpstr>How to get involved</vt:lpstr>
      <vt:lpstr>Dnn Corporate</vt:lpstr>
      <vt:lpstr>Dnn Latest Press Releases</vt:lpstr>
      <vt:lpstr>Dnn Corporate Blog</vt:lpstr>
      <vt:lpstr>Dnn Corporate Blog</vt:lpstr>
      <vt:lpstr>Dnn Corporate Blog</vt:lpstr>
      <vt:lpstr>Dnn Corporate Blog</vt:lpstr>
      <vt:lpstr>Dnn Corporate Blog</vt:lpstr>
      <vt:lpstr>Dnn Corporate Blog</vt:lpstr>
      <vt:lpstr>Dnn Corporate Blog</vt:lpstr>
      <vt:lpstr>Dnn Corporate Blog</vt:lpstr>
      <vt:lpstr>Dnn Corporate Blog</vt:lpstr>
      <vt:lpstr>Dnn Corporate Blog</vt:lpstr>
      <vt:lpstr>Dnn Corporate Blog</vt:lpstr>
      <vt:lpstr>Dnn Corporate Blog</vt:lpstr>
      <vt:lpstr>Dnn Corporate Blog</vt:lpstr>
      <vt:lpstr>Dnn Corporate Blog</vt:lpstr>
      <vt:lpstr>Dnn Corporate Blog</vt:lpstr>
      <vt:lpstr>Dnn Corporate Blog</vt:lpstr>
      <vt:lpstr>Dnn Corporate Blog</vt:lpstr>
      <vt:lpstr>Dnn Corporate Blog</vt:lpstr>
      <vt:lpstr>Dnn Corporate Blog</vt:lpstr>
      <vt:lpstr>Dnn Corporate Blog</vt:lpstr>
      <vt:lpstr>Dnn Webinar Events</vt:lpstr>
      <vt:lpstr>Release Updates</vt:lpstr>
      <vt:lpstr>Release Updates</vt:lpstr>
      <vt:lpstr>Major Highlights</vt:lpstr>
      <vt:lpstr>Major Highlights</vt:lpstr>
      <vt:lpstr>Security Fixes</vt:lpstr>
      <vt:lpstr>Module Updates</vt:lpstr>
      <vt:lpstr>DNN Modules - Overview</vt:lpstr>
      <vt:lpstr>DNN Blog</vt:lpstr>
      <vt:lpstr>Release Notes</vt:lpstr>
      <vt:lpstr>DNN Events</vt:lpstr>
      <vt:lpstr>Release Notes</vt:lpstr>
      <vt:lpstr>DNN Media</vt:lpstr>
      <vt:lpstr>Release Notes</vt:lpstr>
      <vt:lpstr>DNN Reports</vt:lpstr>
      <vt:lpstr>Release Notes</vt:lpstr>
      <vt:lpstr>DNN Wiki</vt:lpstr>
      <vt:lpstr>Release Notes</vt:lpstr>
      <vt:lpstr>CADUG Updates</vt:lpstr>
      <vt:lpstr>CADUG Website Hosting</vt:lpstr>
      <vt:lpstr>CADUG Website</vt:lpstr>
      <vt:lpstr>PowerPoint Presentation</vt:lpstr>
      <vt:lpstr>Wrap Up / Q&amp;A</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Chicago Area DotNetNuke Users Group</dc:title>
  <dc:creator>James Nagy</dc:creator>
  <cp:lastModifiedBy>James Nagy</cp:lastModifiedBy>
  <cp:revision>137</cp:revision>
  <cp:lastPrinted>2014-01-23T19:17:00Z</cp:lastPrinted>
  <dcterms:created xsi:type="dcterms:W3CDTF">2010-11-17T23:45:39Z</dcterms:created>
  <dcterms:modified xsi:type="dcterms:W3CDTF">2014-02-13T00:12:00Z</dcterms:modified>
</cp:coreProperties>
</file>