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333" r:id="rId6"/>
    <p:sldId id="261" r:id="rId7"/>
    <p:sldId id="263" r:id="rId8"/>
    <p:sldId id="422" r:id="rId9"/>
    <p:sldId id="423" r:id="rId10"/>
    <p:sldId id="311" r:id="rId11"/>
    <p:sldId id="396" r:id="rId12"/>
    <p:sldId id="397" r:id="rId13"/>
    <p:sldId id="398" r:id="rId14"/>
    <p:sldId id="399" r:id="rId15"/>
    <p:sldId id="400" r:id="rId16"/>
    <p:sldId id="401" r:id="rId17"/>
    <p:sldId id="402" r:id="rId18"/>
    <p:sldId id="403" r:id="rId19"/>
    <p:sldId id="404" r:id="rId20"/>
    <p:sldId id="405" r:id="rId21"/>
    <p:sldId id="406" r:id="rId22"/>
    <p:sldId id="407" r:id="rId23"/>
    <p:sldId id="408" r:id="rId24"/>
    <p:sldId id="409" r:id="rId25"/>
    <p:sldId id="410" r:id="rId26"/>
    <p:sldId id="411" r:id="rId27"/>
    <p:sldId id="412" r:id="rId28"/>
    <p:sldId id="413" r:id="rId29"/>
    <p:sldId id="414" r:id="rId30"/>
    <p:sldId id="364" r:id="rId31"/>
    <p:sldId id="264" r:id="rId32"/>
    <p:sldId id="379" r:id="rId33"/>
    <p:sldId id="417" r:id="rId34"/>
    <p:sldId id="415" r:id="rId35"/>
    <p:sldId id="416" r:id="rId36"/>
    <p:sldId id="367" r:id="rId37"/>
    <p:sldId id="395" r:id="rId38"/>
    <p:sldId id="368" r:id="rId39"/>
    <p:sldId id="378" r:id="rId40"/>
    <p:sldId id="386" r:id="rId41"/>
    <p:sldId id="418" r:id="rId42"/>
    <p:sldId id="419" r:id="rId43"/>
    <p:sldId id="420" r:id="rId44"/>
    <p:sldId id="421" r:id="rId45"/>
    <p:sldId id="392" r:id="rId46"/>
    <p:sldId id="393" r:id="rId47"/>
    <p:sldId id="270" r:id="rId48"/>
    <p:sldId id="271" r:id="rId49"/>
    <p:sldId id="272" r:id="rId50"/>
    <p:sldId id="334" r:id="rId51"/>
    <p:sldId id="275"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54" autoAdjust="0"/>
    <p:restoredTop sz="99924" autoAdjust="0"/>
  </p:normalViewPr>
  <p:slideViewPr>
    <p:cSldViewPr snapToGrid="0" snapToObjects="1">
      <p:cViewPr varScale="1">
        <p:scale>
          <a:sx n="151" d="100"/>
          <a:sy n="151" d="100"/>
        </p:scale>
        <p:origin x="-66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FF0000"/>
                </a:solidFill>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0149DF-FBFE-6D4D-BCE9-60899A93DE7D}" type="datetimeFigureOut">
              <a:rPr lang="en-US" smtClean="0"/>
              <a:pPr/>
              <a:t>3/12/14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7F6A4-7E4E-B54E-B404-20783B1D194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effectLst>
                  <a:outerShdw blurRad="50800" dist="50800" dir="2700000" algn="tl" rotWithShape="0">
                    <a:schemeClr val="tx1"/>
                  </a:outerShdw>
                </a:effectLst>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0149DF-FBFE-6D4D-BCE9-60899A93DE7D}" type="datetimeFigureOut">
              <a:rPr lang="en-US" smtClean="0"/>
              <a:pPr/>
              <a:t>3/12/14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7F6A4-7E4E-B54E-B404-20783B1D194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0149DF-FBFE-6D4D-BCE9-60899A93DE7D}" type="datetimeFigureOut">
              <a:rPr lang="en-US" smtClean="0"/>
              <a:pPr/>
              <a:t>3/12/14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7F6A4-7E4E-B54E-B404-20783B1D194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0149DF-FBFE-6D4D-BCE9-60899A93DE7D}" type="datetimeFigureOut">
              <a:rPr lang="en-US" smtClean="0"/>
              <a:pPr/>
              <a:t>3/12/14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7F6A4-7E4E-B54E-B404-20783B1D194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FF0000"/>
                </a:solidFill>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0149DF-FBFE-6D4D-BCE9-60899A93DE7D}" type="datetimeFigureOut">
              <a:rPr lang="en-US" smtClean="0"/>
              <a:pPr/>
              <a:t>3/12/14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7F6A4-7E4E-B54E-B404-20783B1D194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effectLst>
                  <a:outerShdw blurRad="50800" dist="50800" dir="2700000" algn="tl" rotWithShape="0">
                    <a:schemeClr val="tx1"/>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0149DF-FBFE-6D4D-BCE9-60899A93DE7D}" type="datetimeFigureOut">
              <a:rPr lang="en-US" smtClean="0"/>
              <a:pPr/>
              <a:t>3/12/14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7F6A4-7E4E-B54E-B404-20783B1D194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effectLst>
                  <a:outerShdw blurRad="50800" dist="50800" dir="2700000" algn="tl" rotWithShape="0">
                    <a:schemeClr val="tx1"/>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0149DF-FBFE-6D4D-BCE9-60899A93DE7D}" type="datetimeFigureOut">
              <a:rPr lang="en-US" smtClean="0"/>
              <a:pPr/>
              <a:t>3/12/14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7F6A4-7E4E-B54E-B404-20783B1D194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effectLst>
                  <a:outerShdw blurRad="50800" dist="50800" dir="2700000" algn="tl" rotWithShape="0">
                    <a:schemeClr val="tx1"/>
                  </a:outerShdw>
                </a:effectLst>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60149DF-FBFE-6D4D-BCE9-60899A93DE7D}" type="datetimeFigureOut">
              <a:rPr lang="en-US" smtClean="0"/>
              <a:pPr/>
              <a:t>3/12/14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7F6A4-7E4E-B54E-B404-20783B1D194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0149DF-FBFE-6D4D-BCE9-60899A93DE7D}" type="datetimeFigureOut">
              <a:rPr lang="en-US" smtClean="0"/>
              <a:pPr/>
              <a:t>3/12/14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7F6A4-7E4E-B54E-B404-20783B1D1949}" type="slidenum">
              <a:rPr lang="en-US" smtClean="0"/>
              <a:pPr/>
              <a:t>‹#›</a:t>
            </a:fld>
            <a:endParaRPr lang="en-US"/>
          </a:p>
        </p:txBody>
      </p:sp>
      <p:sp useBgFill="1">
        <p:nvSpPr>
          <p:cNvPr id="6" name="Rectangle 5"/>
          <p:cNvSpPr/>
          <p:nvPr userDrawn="1"/>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0149DF-FBFE-6D4D-BCE9-60899A93DE7D}" type="datetimeFigureOut">
              <a:rPr lang="en-US" smtClean="0"/>
              <a:pPr/>
              <a:t>3/12/14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7F6A4-7E4E-B54E-B404-20783B1D194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0149DF-FBFE-6D4D-BCE9-60899A93DE7D}" type="datetimeFigureOut">
              <a:rPr lang="en-US" smtClean="0"/>
              <a:pPr/>
              <a:t>3/12/14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7F6A4-7E4E-B54E-B404-20783B1D194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Screen Shot 2013-08-06 at 4.54.58 PM.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707" y="0"/>
            <a:ext cx="9200945" cy="1509673"/>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0149DF-FBFE-6D4D-BCE9-60899A93DE7D}" type="datetimeFigureOut">
              <a:rPr lang="en-US" smtClean="0"/>
              <a:pPr/>
              <a:t>3/12/14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7F6A4-7E4E-B54E-B404-20783B1D1949}" type="slidenum">
              <a:rPr lang="en-US" smtClean="0"/>
              <a:pPr/>
              <a:t>‹#›</a:t>
            </a:fld>
            <a:endParaRPr lang="en-US"/>
          </a:p>
        </p:txBody>
      </p:sp>
      <p:sp>
        <p:nvSpPr>
          <p:cNvPr id="2" name="Title Placeholder 1"/>
          <p:cNvSpPr>
            <a:spLocks noGrp="1"/>
          </p:cNvSpPr>
          <p:nvPr>
            <p:ph type="title"/>
          </p:nvPr>
        </p:nvSpPr>
        <p:spPr>
          <a:xfrm>
            <a:off x="3630680" y="421022"/>
            <a:ext cx="5056119" cy="1000790"/>
          </a:xfrm>
          <a:prstGeom prst="rect">
            <a:avLst/>
          </a:prstGeom>
        </p:spPr>
        <p:txBody>
          <a:bodyPr vert="horz" lIns="0" tIns="0" rIns="0" bIns="0" rtlCol="0" anchor="t" anchorCtr="0">
            <a:normAutofit/>
          </a:bodyPr>
          <a:lstStyle/>
          <a:p>
            <a:r>
              <a:rPr lang="en-US" dirty="0" smtClean="0"/>
              <a:t>Click to edit Master title style</a:t>
            </a:r>
            <a:endParaRPr lang="en-US" dirty="0"/>
          </a:p>
        </p:txBody>
      </p:sp>
      <p:pic>
        <p:nvPicPr>
          <p:cNvPr id="9" name="Picture 8" descr="DNN_fullcolor_pos.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315200" y="6001512"/>
            <a:ext cx="1828800" cy="85648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kern="1200" cap="none">
          <a:solidFill>
            <a:srgbClr val="FFFFFF"/>
          </a:solidFill>
          <a:effectLst>
            <a:outerShdw blurRad="50800" dist="50800" dir="2700000" algn="tl" rotWithShape="0">
              <a:schemeClr val="tx1"/>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 Id="rId3"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hicagoDNN.com" TargetMode="External"/><Relationship Id="rId4" Type="http://schemas.openxmlformats.org/officeDocument/2006/relationships/hyperlink" Target="http://www.DotNetNuke.com" TargetMode="External"/><Relationship Id="rId5" Type="http://schemas.openxmlformats.org/officeDocument/2006/relationships/hyperlink" Target="http://www.LinkedIn.com" TargetMode="External"/><Relationship Id="rId6" Type="http://schemas.openxmlformats.org/officeDocument/2006/relationships/hyperlink" Target="http://www.Facebook.com" TargetMode="External"/><Relationship Id="rId7" Type="http://schemas.openxmlformats.org/officeDocument/2006/relationships/hyperlink" Target="http://www.twitter.com/ChicagoDNN" TargetMode="External"/><Relationship Id="rId8" Type="http://schemas.openxmlformats.org/officeDocument/2006/relationships/hyperlink" Target="http://www.plus.google.com" TargetMode="External"/><Relationship Id="rId1" Type="http://schemas.openxmlformats.org/officeDocument/2006/relationships/slideLayout" Target="../slideLayouts/slideLayout2.xml"/><Relationship Id="rId2" Type="http://schemas.openxmlformats.org/officeDocument/2006/relationships/hyperlink" Target="http://www.ChicagoDNN.or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 Id="rId3" Type="http://schemas.openxmlformats.org/officeDocument/2006/relationships/image" Target="../media/image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 Id="rId3" Type="http://schemas.openxmlformats.org/officeDocument/2006/relationships/image" Target="../media/image2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 Id="rId3" Type="http://schemas.openxmlformats.org/officeDocument/2006/relationships/image" Target="../media/image2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 Id="rId3" Type="http://schemas.openxmlformats.org/officeDocument/2006/relationships/image" Target="../media/image2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png"/><Relationship Id="rId7" Type="http://schemas.openxmlformats.org/officeDocument/2006/relationships/image" Target="../media/image10.jpeg"/><Relationship Id="rId8"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51.xml.rels><?xml version="1.0" encoding="UTF-8" standalone="yes"?>
<Relationships xmlns="http://schemas.openxmlformats.org/package/2006/relationships"><Relationship Id="rId11" Type="http://schemas.openxmlformats.org/officeDocument/2006/relationships/image" Target="../media/image34.png"/><Relationship Id="rId12" Type="http://schemas.openxmlformats.org/officeDocument/2006/relationships/image" Target="../media/image35.png"/><Relationship Id="rId13" Type="http://schemas.openxmlformats.org/officeDocument/2006/relationships/image" Target="../media/image36.png"/><Relationship Id="rId1" Type="http://schemas.openxmlformats.org/officeDocument/2006/relationships/slideLayout" Target="../slideLayouts/slideLayout5.xml"/><Relationship Id="rId2" Type="http://schemas.openxmlformats.org/officeDocument/2006/relationships/hyperlink" Target="http://www.ChicagoDNN.org" TargetMode="External"/><Relationship Id="rId3" Type="http://schemas.openxmlformats.org/officeDocument/2006/relationships/hyperlink" Target="http://www.DotNetNuke.com" TargetMode="External"/><Relationship Id="rId4" Type="http://schemas.openxmlformats.org/officeDocument/2006/relationships/hyperlink" Target="mailto:Don@SprocketWebsites.com" TargetMode="External"/><Relationship Id="rId5" Type="http://schemas.openxmlformats.org/officeDocument/2006/relationships/image" Target="../media/image3.png"/><Relationship Id="rId6" Type="http://schemas.openxmlformats.org/officeDocument/2006/relationships/image" Target="../media/image29.gif"/><Relationship Id="rId7" Type="http://schemas.openxmlformats.org/officeDocument/2006/relationships/image" Target="../media/image30.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3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Chicago </a:t>
            </a:r>
            <a:r>
              <a:rPr lang="en-US" smtClean="0"/>
              <a:t>Area DNN Users </a:t>
            </a:r>
            <a:r>
              <a:rPr lang="en-US" dirty="0" smtClean="0"/>
              <a:t>Group</a:t>
            </a:r>
            <a:endParaRPr lang="en-US" dirty="0"/>
          </a:p>
        </p:txBody>
      </p:sp>
      <p:sp>
        <p:nvSpPr>
          <p:cNvPr id="3" name="Subtitle 2"/>
          <p:cNvSpPr>
            <a:spLocks noGrp="1"/>
          </p:cNvSpPr>
          <p:nvPr>
            <p:ph type="subTitle" idx="1"/>
          </p:nvPr>
        </p:nvSpPr>
        <p:spPr>
          <a:xfrm>
            <a:off x="1441756" y="3886199"/>
            <a:ext cx="5904339" cy="2794612"/>
          </a:xfrm>
        </p:spPr>
        <p:txBody>
          <a:bodyPr wrap="square">
            <a:spAutoFit/>
          </a:bodyPr>
          <a:lstStyle/>
          <a:p>
            <a:pPr>
              <a:lnSpc>
                <a:spcPct val="120000"/>
              </a:lnSpc>
              <a:spcBef>
                <a:spcPts val="0"/>
              </a:spcBef>
              <a:spcAft>
                <a:spcPts val="600"/>
              </a:spcAft>
            </a:pPr>
            <a:r>
              <a:rPr lang="en-US" sz="1800" dirty="0" smtClean="0"/>
              <a:t>Thank you to our sponsors!</a:t>
            </a:r>
          </a:p>
          <a:p>
            <a:pPr>
              <a:lnSpc>
                <a:spcPct val="120000"/>
              </a:lnSpc>
              <a:spcBef>
                <a:spcPts val="0"/>
              </a:spcBef>
              <a:spcAft>
                <a:spcPts val="600"/>
              </a:spcAft>
            </a:pPr>
            <a:endParaRPr lang="en-US" sz="1800" dirty="0" smtClean="0"/>
          </a:p>
          <a:p>
            <a:pPr>
              <a:lnSpc>
                <a:spcPct val="120000"/>
              </a:lnSpc>
              <a:spcBef>
                <a:spcPts val="0"/>
              </a:spcBef>
              <a:spcAft>
                <a:spcPts val="600"/>
              </a:spcAft>
            </a:pPr>
            <a:endParaRPr lang="en-US" sz="1800" dirty="0" smtClean="0"/>
          </a:p>
          <a:p>
            <a:pPr marL="304800" indent="-304800">
              <a:lnSpc>
                <a:spcPct val="120000"/>
              </a:lnSpc>
              <a:spcBef>
                <a:spcPts val="0"/>
              </a:spcBef>
              <a:spcAft>
                <a:spcPts val="600"/>
              </a:spcAft>
            </a:pPr>
            <a:r>
              <a:rPr lang="en-US" sz="1800" dirty="0" smtClean="0"/>
              <a:t>For providing web hosting for the CADUG Website </a:t>
            </a:r>
            <a:r>
              <a:rPr lang="en-US" sz="1800" dirty="0"/>
              <a:t> </a:t>
            </a:r>
            <a:r>
              <a:rPr lang="en-US" sz="1800" dirty="0" smtClean="0"/>
              <a:t>                &amp; Pizza and Soda at our face-to-face meetings</a:t>
            </a:r>
          </a:p>
          <a:p>
            <a:pPr marL="304800" indent="-304800">
              <a:lnSpc>
                <a:spcPct val="120000"/>
              </a:lnSpc>
              <a:spcBef>
                <a:spcPts val="0"/>
              </a:spcBef>
              <a:spcAft>
                <a:spcPts val="600"/>
              </a:spcAft>
            </a:pPr>
            <a:r>
              <a:rPr lang="en-US" sz="1800" dirty="0" smtClean="0"/>
              <a:t>They are offering any CADUG member a 50% discount on their first month of </a:t>
            </a:r>
            <a:r>
              <a:rPr lang="en-US" sz="1800" smtClean="0"/>
              <a:t>a new subscription</a:t>
            </a:r>
            <a:endParaRPr lang="en-US" sz="1800" dirty="0" smtClean="0"/>
          </a:p>
        </p:txBody>
      </p:sp>
      <p:pic>
        <p:nvPicPr>
          <p:cNvPr id="4" name="Picture 3"/>
          <p:cNvPicPr>
            <a:picLocks noChangeAspect="1" noChangeArrowheads="1"/>
          </p:cNvPicPr>
          <p:nvPr/>
        </p:nvPicPr>
        <p:blipFill>
          <a:blip r:embed="rId2"/>
          <a:srcRect/>
          <a:stretch>
            <a:fillRect/>
          </a:stretch>
        </p:blipFill>
        <p:spPr bwMode="auto">
          <a:xfrm>
            <a:off x="2597064" y="4497733"/>
            <a:ext cx="3937000" cy="546100"/>
          </a:xfrm>
          <a:prstGeom prst="rect">
            <a:avLst/>
          </a:prstGeom>
          <a:noFill/>
          <a:ln w="12700" cap="rnd">
            <a:noFill/>
            <a:round/>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1600200"/>
            <a:ext cx="7336005" cy="4749983"/>
          </a:xfrm>
        </p:spPr>
        <p:txBody>
          <a:bodyPr>
            <a:normAutofit/>
          </a:bodyPr>
          <a:lstStyle/>
          <a:p>
            <a:r>
              <a:rPr lang="en-US" dirty="0" smtClean="0"/>
              <a:t>Community </a:t>
            </a:r>
            <a:r>
              <a:rPr lang="en-US" dirty="0"/>
              <a:t>Manager Insights: Why Your Community Needs a Good Quarterback (Part 2)</a:t>
            </a:r>
          </a:p>
          <a:p>
            <a:pPr lvl="1"/>
            <a:r>
              <a:rPr lang="en-US" dirty="0"/>
              <a:t>Clint Patterson  3/10/2014  0 Comments</a:t>
            </a:r>
          </a:p>
          <a:p>
            <a:pPr lvl="1"/>
            <a:r>
              <a:rPr lang="en-US" dirty="0"/>
              <a:t>Part 2 of our blog series on why your online community needs a strong quarterback.</a:t>
            </a:r>
          </a:p>
        </p:txBody>
      </p:sp>
      <p:sp>
        <p:nvSpPr>
          <p:cNvPr id="2" name="Title 1"/>
          <p:cNvSpPr>
            <a:spLocks noGrp="1"/>
          </p:cNvSpPr>
          <p:nvPr>
            <p:ph type="title"/>
          </p:nvPr>
        </p:nvSpPr>
        <p:spPr/>
        <p:txBody>
          <a:bodyPr>
            <a:normAutofit/>
          </a:bodyPr>
          <a:lstStyle/>
          <a:p>
            <a:r>
              <a:rPr lang="en-US" dirty="0" err="1" smtClean="0"/>
              <a:t>Dnn</a:t>
            </a:r>
            <a:r>
              <a:rPr lang="en-US" dirty="0" smtClean="0"/>
              <a:t> </a:t>
            </a:r>
            <a:r>
              <a:rPr lang="en-US" dirty="0"/>
              <a:t>Corporate Blog</a:t>
            </a:r>
          </a:p>
        </p:txBody>
      </p:sp>
    </p:spTree>
    <p:extLst>
      <p:ext uri="{BB962C8B-B14F-4D97-AF65-F5344CB8AC3E}">
        <p14:creationId xmlns:p14="http://schemas.microsoft.com/office/powerpoint/2010/main" val="59620234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1600200"/>
            <a:ext cx="7336005" cy="4749983"/>
          </a:xfrm>
        </p:spPr>
        <p:txBody>
          <a:bodyPr>
            <a:normAutofit/>
          </a:bodyPr>
          <a:lstStyle/>
          <a:p>
            <a:r>
              <a:rPr lang="en-US" dirty="0"/>
              <a:t>The Story Behind #</a:t>
            </a:r>
            <a:r>
              <a:rPr lang="en-US" dirty="0" err="1"/>
              <a:t>ContentChat</a:t>
            </a:r>
            <a:r>
              <a:rPr lang="en-US" dirty="0"/>
              <a:t>: The Leading Twitter Chat on Content Marketing</a:t>
            </a:r>
          </a:p>
          <a:p>
            <a:pPr lvl="1"/>
            <a:r>
              <a:rPr lang="en-US" dirty="0"/>
              <a:t>Dennis </a:t>
            </a:r>
            <a:r>
              <a:rPr lang="en-US" dirty="0" err="1"/>
              <a:t>Shiao</a:t>
            </a:r>
            <a:r>
              <a:rPr lang="en-US" dirty="0"/>
              <a:t>  3/10/2014  0 Comments</a:t>
            </a:r>
          </a:p>
          <a:p>
            <a:pPr lvl="1"/>
            <a:r>
              <a:rPr lang="en-US" dirty="0"/>
              <a:t>The story behind #</a:t>
            </a:r>
            <a:r>
              <a:rPr lang="en-US" dirty="0" err="1"/>
              <a:t>ContentChat</a:t>
            </a:r>
            <a:r>
              <a:rPr lang="en-US" dirty="0"/>
              <a:t>, the leading Twitter chat on the topic of content marketing.</a:t>
            </a:r>
          </a:p>
        </p:txBody>
      </p:sp>
      <p:sp>
        <p:nvSpPr>
          <p:cNvPr id="2" name="Title 1"/>
          <p:cNvSpPr>
            <a:spLocks noGrp="1"/>
          </p:cNvSpPr>
          <p:nvPr>
            <p:ph type="title"/>
          </p:nvPr>
        </p:nvSpPr>
        <p:spPr/>
        <p:txBody>
          <a:bodyPr>
            <a:normAutofit/>
          </a:bodyPr>
          <a:lstStyle/>
          <a:p>
            <a:r>
              <a:rPr lang="en-US" dirty="0" err="1"/>
              <a:t>Dnn</a:t>
            </a:r>
            <a:r>
              <a:rPr lang="en-US" dirty="0"/>
              <a:t> Corporate Blog</a:t>
            </a:r>
          </a:p>
        </p:txBody>
      </p:sp>
    </p:spTree>
    <p:extLst>
      <p:ext uri="{BB962C8B-B14F-4D97-AF65-F5344CB8AC3E}">
        <p14:creationId xmlns:p14="http://schemas.microsoft.com/office/powerpoint/2010/main" val="290041698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1600200"/>
            <a:ext cx="7336005" cy="4749983"/>
          </a:xfrm>
        </p:spPr>
        <p:txBody>
          <a:bodyPr>
            <a:normAutofit/>
          </a:bodyPr>
          <a:lstStyle/>
          <a:p>
            <a:r>
              <a:rPr lang="en-US" dirty="0"/>
              <a:t>Steal These Community Management Tips from CMX Summit Presenters</a:t>
            </a:r>
          </a:p>
          <a:p>
            <a:pPr lvl="1"/>
            <a:r>
              <a:rPr lang="en-US" dirty="0"/>
              <a:t>Dennis </a:t>
            </a:r>
            <a:r>
              <a:rPr lang="en-US" dirty="0" err="1"/>
              <a:t>Shiao</a:t>
            </a:r>
            <a:r>
              <a:rPr lang="en-US" dirty="0"/>
              <a:t>  2/7/2014  0 Comments</a:t>
            </a:r>
          </a:p>
          <a:p>
            <a:pPr lvl="1"/>
            <a:r>
              <a:rPr lang="en-US" dirty="0"/>
              <a:t>Gain actionable community management tips that you can apply to your online community right away.</a:t>
            </a:r>
          </a:p>
        </p:txBody>
      </p:sp>
      <p:sp>
        <p:nvSpPr>
          <p:cNvPr id="2" name="Title 1"/>
          <p:cNvSpPr>
            <a:spLocks noGrp="1"/>
          </p:cNvSpPr>
          <p:nvPr>
            <p:ph type="title"/>
          </p:nvPr>
        </p:nvSpPr>
        <p:spPr/>
        <p:txBody>
          <a:bodyPr>
            <a:normAutofit/>
          </a:bodyPr>
          <a:lstStyle/>
          <a:p>
            <a:r>
              <a:rPr lang="en-US" dirty="0" err="1"/>
              <a:t>Dnn</a:t>
            </a:r>
            <a:r>
              <a:rPr lang="en-US" dirty="0"/>
              <a:t> Corporate Blog</a:t>
            </a:r>
          </a:p>
        </p:txBody>
      </p:sp>
    </p:spTree>
    <p:extLst>
      <p:ext uri="{BB962C8B-B14F-4D97-AF65-F5344CB8AC3E}">
        <p14:creationId xmlns:p14="http://schemas.microsoft.com/office/powerpoint/2010/main" val="49241671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1600200"/>
            <a:ext cx="7336005" cy="4749983"/>
          </a:xfrm>
        </p:spPr>
        <p:txBody>
          <a:bodyPr>
            <a:normAutofit/>
          </a:bodyPr>
          <a:lstStyle/>
          <a:p>
            <a:r>
              <a:rPr lang="en-US" dirty="0"/>
              <a:t>Community Manager Insights: Why Your Community Needs a Good Quarterback (Part 1)</a:t>
            </a:r>
          </a:p>
          <a:p>
            <a:pPr lvl="1"/>
            <a:r>
              <a:rPr lang="en-US" dirty="0"/>
              <a:t>Clint Patterson  3/5/2014  5 Comments</a:t>
            </a:r>
          </a:p>
          <a:p>
            <a:pPr lvl="1"/>
            <a:r>
              <a:rPr lang="en-US" dirty="0"/>
              <a:t>Part 1 of our blog series that details why community managers are the quarterbacks of their community.</a:t>
            </a:r>
          </a:p>
        </p:txBody>
      </p:sp>
      <p:sp>
        <p:nvSpPr>
          <p:cNvPr id="2" name="Title 1"/>
          <p:cNvSpPr>
            <a:spLocks noGrp="1"/>
          </p:cNvSpPr>
          <p:nvPr>
            <p:ph type="title"/>
          </p:nvPr>
        </p:nvSpPr>
        <p:spPr/>
        <p:txBody>
          <a:bodyPr>
            <a:normAutofit/>
          </a:bodyPr>
          <a:lstStyle/>
          <a:p>
            <a:r>
              <a:rPr lang="en-US" dirty="0" err="1"/>
              <a:t>Dnn</a:t>
            </a:r>
            <a:r>
              <a:rPr lang="en-US" dirty="0"/>
              <a:t> Corporate Blog</a:t>
            </a:r>
          </a:p>
        </p:txBody>
      </p:sp>
    </p:spTree>
    <p:extLst>
      <p:ext uri="{BB962C8B-B14F-4D97-AF65-F5344CB8AC3E}">
        <p14:creationId xmlns:p14="http://schemas.microsoft.com/office/powerpoint/2010/main" val="397097830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1600200"/>
            <a:ext cx="7336005" cy="4749983"/>
          </a:xfrm>
        </p:spPr>
        <p:txBody>
          <a:bodyPr>
            <a:normAutofit/>
          </a:bodyPr>
          <a:lstStyle/>
          <a:p>
            <a:r>
              <a:rPr lang="en-US" dirty="0"/>
              <a:t>New Features in </a:t>
            </a:r>
            <a:r>
              <a:rPr lang="en-US" dirty="0" err="1"/>
              <a:t>Evoq</a:t>
            </a:r>
            <a:r>
              <a:rPr lang="en-US" dirty="0"/>
              <a:t> Social: Group Spaces, Group Directory and Much More</a:t>
            </a:r>
          </a:p>
          <a:p>
            <a:pPr lvl="1"/>
            <a:r>
              <a:rPr lang="en-US" dirty="0"/>
              <a:t>Chris </a:t>
            </a:r>
            <a:r>
              <a:rPr lang="en-US" dirty="0" err="1"/>
              <a:t>Paterra</a:t>
            </a:r>
            <a:r>
              <a:rPr lang="en-US" dirty="0"/>
              <a:t>  3/3/2014  0 Comments</a:t>
            </a:r>
          </a:p>
          <a:p>
            <a:pPr lvl="1"/>
            <a:r>
              <a:rPr lang="en-US" dirty="0"/>
              <a:t>DNN Product Manager Chris </a:t>
            </a:r>
            <a:r>
              <a:rPr lang="en-US" dirty="0" err="1"/>
              <a:t>Paterra</a:t>
            </a:r>
            <a:r>
              <a:rPr lang="en-US" dirty="0"/>
              <a:t> shares details on exciting new features available in the latest release of </a:t>
            </a:r>
            <a:r>
              <a:rPr lang="en-US" dirty="0" err="1"/>
              <a:t>Evoq</a:t>
            </a:r>
            <a:r>
              <a:rPr lang="en-US" dirty="0"/>
              <a:t> Social.</a:t>
            </a:r>
          </a:p>
        </p:txBody>
      </p:sp>
      <p:sp>
        <p:nvSpPr>
          <p:cNvPr id="2" name="Title 1"/>
          <p:cNvSpPr>
            <a:spLocks noGrp="1"/>
          </p:cNvSpPr>
          <p:nvPr>
            <p:ph type="title"/>
          </p:nvPr>
        </p:nvSpPr>
        <p:spPr/>
        <p:txBody>
          <a:bodyPr>
            <a:normAutofit/>
          </a:bodyPr>
          <a:lstStyle/>
          <a:p>
            <a:r>
              <a:rPr lang="en-US" dirty="0" err="1"/>
              <a:t>Dnn</a:t>
            </a:r>
            <a:r>
              <a:rPr lang="en-US" dirty="0"/>
              <a:t> Corporate Blog</a:t>
            </a:r>
          </a:p>
        </p:txBody>
      </p:sp>
    </p:spTree>
    <p:extLst>
      <p:ext uri="{BB962C8B-B14F-4D97-AF65-F5344CB8AC3E}">
        <p14:creationId xmlns:p14="http://schemas.microsoft.com/office/powerpoint/2010/main" val="86125453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1600200"/>
            <a:ext cx="7336005" cy="4749983"/>
          </a:xfrm>
        </p:spPr>
        <p:txBody>
          <a:bodyPr>
            <a:normAutofit/>
          </a:bodyPr>
          <a:lstStyle/>
          <a:p>
            <a:r>
              <a:rPr lang="en-US" dirty="0"/>
              <a:t>10 Ways DNN Can Improve Your Website SEO</a:t>
            </a:r>
          </a:p>
          <a:p>
            <a:pPr lvl="1"/>
            <a:r>
              <a:rPr lang="en-US" dirty="0"/>
              <a:t>Bruce Chapman  3/3/2014  2 Comments</a:t>
            </a:r>
          </a:p>
          <a:p>
            <a:pPr lvl="1"/>
            <a:r>
              <a:rPr lang="en-US" dirty="0"/>
              <a:t>10 ways you can improve the SEO of your website using DNN's Content Management System.</a:t>
            </a:r>
          </a:p>
        </p:txBody>
      </p:sp>
      <p:sp>
        <p:nvSpPr>
          <p:cNvPr id="2" name="Title 1"/>
          <p:cNvSpPr>
            <a:spLocks noGrp="1"/>
          </p:cNvSpPr>
          <p:nvPr>
            <p:ph type="title"/>
          </p:nvPr>
        </p:nvSpPr>
        <p:spPr/>
        <p:txBody>
          <a:bodyPr>
            <a:normAutofit/>
          </a:bodyPr>
          <a:lstStyle/>
          <a:p>
            <a:r>
              <a:rPr lang="en-US" dirty="0" err="1"/>
              <a:t>Dnn</a:t>
            </a:r>
            <a:r>
              <a:rPr lang="en-US" dirty="0"/>
              <a:t> Corporate Blog</a:t>
            </a:r>
          </a:p>
        </p:txBody>
      </p:sp>
    </p:spTree>
    <p:extLst>
      <p:ext uri="{BB962C8B-B14F-4D97-AF65-F5344CB8AC3E}">
        <p14:creationId xmlns:p14="http://schemas.microsoft.com/office/powerpoint/2010/main" val="417754297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1600200"/>
            <a:ext cx="7336005" cy="4749983"/>
          </a:xfrm>
        </p:spPr>
        <p:txBody>
          <a:bodyPr>
            <a:normAutofit/>
          </a:bodyPr>
          <a:lstStyle/>
          <a:p>
            <a:r>
              <a:rPr lang="en-US" dirty="0"/>
              <a:t>How to Balance Data-Driven Marketing with Emotion and Storytelling</a:t>
            </a:r>
          </a:p>
          <a:p>
            <a:pPr lvl="1"/>
            <a:r>
              <a:rPr lang="en-US" dirty="0" err="1"/>
              <a:t>Navin</a:t>
            </a:r>
            <a:r>
              <a:rPr lang="en-US" dirty="0"/>
              <a:t> V </a:t>
            </a:r>
            <a:r>
              <a:rPr lang="en-US" dirty="0" err="1"/>
              <a:t>Nagiah</a:t>
            </a:r>
            <a:r>
              <a:rPr lang="en-US" dirty="0"/>
              <a:t>  2/25/2014  1 Comments</a:t>
            </a:r>
          </a:p>
          <a:p>
            <a:pPr lvl="1"/>
            <a:r>
              <a:rPr lang="en-US" dirty="0" err="1"/>
              <a:t>Navin</a:t>
            </a:r>
            <a:r>
              <a:rPr lang="en-US" dirty="0"/>
              <a:t> </a:t>
            </a:r>
            <a:r>
              <a:rPr lang="en-US" dirty="0" err="1"/>
              <a:t>Nagiah's</a:t>
            </a:r>
            <a:r>
              <a:rPr lang="en-US" dirty="0"/>
              <a:t> take on how to balance data-driven marketing with emotion and storytelling.</a:t>
            </a:r>
          </a:p>
        </p:txBody>
      </p:sp>
      <p:sp>
        <p:nvSpPr>
          <p:cNvPr id="2" name="Title 1"/>
          <p:cNvSpPr>
            <a:spLocks noGrp="1"/>
          </p:cNvSpPr>
          <p:nvPr>
            <p:ph type="title"/>
          </p:nvPr>
        </p:nvSpPr>
        <p:spPr/>
        <p:txBody>
          <a:bodyPr>
            <a:normAutofit/>
          </a:bodyPr>
          <a:lstStyle/>
          <a:p>
            <a:r>
              <a:rPr lang="en-US" dirty="0" err="1"/>
              <a:t>Dnn</a:t>
            </a:r>
            <a:r>
              <a:rPr lang="en-US" dirty="0"/>
              <a:t> Corporate Blog</a:t>
            </a:r>
          </a:p>
        </p:txBody>
      </p:sp>
    </p:spTree>
    <p:extLst>
      <p:ext uri="{BB962C8B-B14F-4D97-AF65-F5344CB8AC3E}">
        <p14:creationId xmlns:p14="http://schemas.microsoft.com/office/powerpoint/2010/main" val="10728865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1600200"/>
            <a:ext cx="7336005" cy="4749983"/>
          </a:xfrm>
        </p:spPr>
        <p:txBody>
          <a:bodyPr>
            <a:normAutofit/>
          </a:bodyPr>
          <a:lstStyle/>
          <a:p>
            <a:r>
              <a:rPr lang="en-US" dirty="0"/>
              <a:t>Engage Influencers on Twitter in 8 Easy Steps</a:t>
            </a:r>
          </a:p>
          <a:p>
            <a:pPr lvl="1"/>
            <a:r>
              <a:rPr lang="en-US" dirty="0"/>
              <a:t>Dennis </a:t>
            </a:r>
            <a:r>
              <a:rPr lang="en-US" dirty="0" err="1"/>
              <a:t>Shiao</a:t>
            </a:r>
            <a:r>
              <a:rPr lang="en-US" dirty="0"/>
              <a:t>  2/21/2014  0 Comments</a:t>
            </a:r>
          </a:p>
          <a:p>
            <a:pPr lvl="1"/>
            <a:r>
              <a:rPr lang="en-US" dirty="0"/>
              <a:t>Follow these eight steps and start engaging with influencers on Twitter.</a:t>
            </a:r>
          </a:p>
        </p:txBody>
      </p:sp>
      <p:sp>
        <p:nvSpPr>
          <p:cNvPr id="2" name="Title 1"/>
          <p:cNvSpPr>
            <a:spLocks noGrp="1"/>
          </p:cNvSpPr>
          <p:nvPr>
            <p:ph type="title"/>
          </p:nvPr>
        </p:nvSpPr>
        <p:spPr/>
        <p:txBody>
          <a:bodyPr>
            <a:normAutofit/>
          </a:bodyPr>
          <a:lstStyle/>
          <a:p>
            <a:r>
              <a:rPr lang="en-US" dirty="0" err="1"/>
              <a:t>Dnn</a:t>
            </a:r>
            <a:r>
              <a:rPr lang="en-US" dirty="0"/>
              <a:t> Corporate Blog</a:t>
            </a:r>
          </a:p>
        </p:txBody>
      </p:sp>
    </p:spTree>
    <p:extLst>
      <p:ext uri="{BB962C8B-B14F-4D97-AF65-F5344CB8AC3E}">
        <p14:creationId xmlns:p14="http://schemas.microsoft.com/office/powerpoint/2010/main" val="279215872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1600200"/>
            <a:ext cx="7336005" cy="4749983"/>
          </a:xfrm>
        </p:spPr>
        <p:txBody>
          <a:bodyPr>
            <a:normAutofit/>
          </a:bodyPr>
          <a:lstStyle/>
          <a:p>
            <a:r>
              <a:rPr lang="en-US" dirty="0"/>
              <a:t>How I Become a More Effective Sales Engineer</a:t>
            </a:r>
          </a:p>
          <a:p>
            <a:pPr lvl="1"/>
            <a:r>
              <a:rPr lang="en-US" dirty="0"/>
              <a:t>Clint Patterson  2/20/2014  0 Comments</a:t>
            </a:r>
          </a:p>
          <a:p>
            <a:pPr lvl="1"/>
            <a:r>
              <a:rPr lang="en-US" dirty="0"/>
              <a:t>Running our </a:t>
            </a:r>
            <a:r>
              <a:rPr lang="en-US" dirty="0" err="1"/>
              <a:t>Evoq</a:t>
            </a:r>
            <a:r>
              <a:rPr lang="en-US" dirty="0"/>
              <a:t> Suite in the Cloud in a production environment has given me valuable experiences that help me become a more effective Sales Engineer.</a:t>
            </a:r>
          </a:p>
        </p:txBody>
      </p:sp>
      <p:sp>
        <p:nvSpPr>
          <p:cNvPr id="2" name="Title 1"/>
          <p:cNvSpPr>
            <a:spLocks noGrp="1"/>
          </p:cNvSpPr>
          <p:nvPr>
            <p:ph type="title"/>
          </p:nvPr>
        </p:nvSpPr>
        <p:spPr/>
        <p:txBody>
          <a:bodyPr>
            <a:normAutofit/>
          </a:bodyPr>
          <a:lstStyle/>
          <a:p>
            <a:r>
              <a:rPr lang="en-US" dirty="0" err="1"/>
              <a:t>Dnn</a:t>
            </a:r>
            <a:r>
              <a:rPr lang="en-US" dirty="0"/>
              <a:t> Corporate Blog</a:t>
            </a:r>
          </a:p>
        </p:txBody>
      </p:sp>
    </p:spTree>
    <p:extLst>
      <p:ext uri="{BB962C8B-B14F-4D97-AF65-F5344CB8AC3E}">
        <p14:creationId xmlns:p14="http://schemas.microsoft.com/office/powerpoint/2010/main" val="53887785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1600200"/>
            <a:ext cx="7336005" cy="4749983"/>
          </a:xfrm>
        </p:spPr>
        <p:txBody>
          <a:bodyPr>
            <a:normAutofit/>
          </a:bodyPr>
          <a:lstStyle/>
          <a:p>
            <a:r>
              <a:rPr lang="en-US" dirty="0" err="1"/>
              <a:t>Cantarus</a:t>
            </a:r>
            <a:r>
              <a:rPr lang="en-US" dirty="0"/>
              <a:t> and DNN: Expertise and Imagination Deliver Outstanding Results</a:t>
            </a:r>
          </a:p>
          <a:p>
            <a:pPr lvl="1"/>
            <a:r>
              <a:rPr lang="en-US" dirty="0"/>
              <a:t>Bob </a:t>
            </a:r>
            <a:r>
              <a:rPr lang="en-US" dirty="0" err="1"/>
              <a:t>Cortale</a:t>
            </a:r>
            <a:r>
              <a:rPr lang="en-US" dirty="0"/>
              <a:t>  2/20/2014  0 Comments</a:t>
            </a:r>
          </a:p>
          <a:p>
            <a:pPr lvl="1"/>
            <a:r>
              <a:rPr lang="en-US" dirty="0"/>
              <a:t>DNN Partner </a:t>
            </a:r>
            <a:r>
              <a:rPr lang="en-US" dirty="0" err="1"/>
              <a:t>Cantarus</a:t>
            </a:r>
            <a:r>
              <a:rPr lang="en-US" dirty="0"/>
              <a:t> built a world-class team of developers who are technical, creative, and determined to deliver a product that exceeds their customer’s expectations.</a:t>
            </a:r>
          </a:p>
        </p:txBody>
      </p:sp>
      <p:sp>
        <p:nvSpPr>
          <p:cNvPr id="2" name="Title 1"/>
          <p:cNvSpPr>
            <a:spLocks noGrp="1"/>
          </p:cNvSpPr>
          <p:nvPr>
            <p:ph type="title"/>
          </p:nvPr>
        </p:nvSpPr>
        <p:spPr/>
        <p:txBody>
          <a:bodyPr>
            <a:normAutofit/>
          </a:bodyPr>
          <a:lstStyle/>
          <a:p>
            <a:r>
              <a:rPr lang="en-US" dirty="0" err="1"/>
              <a:t>Dnn</a:t>
            </a:r>
            <a:r>
              <a:rPr lang="en-US" dirty="0"/>
              <a:t> Corporate Blog</a:t>
            </a:r>
          </a:p>
        </p:txBody>
      </p:sp>
    </p:spTree>
    <p:extLst>
      <p:ext uri="{BB962C8B-B14F-4D97-AF65-F5344CB8AC3E}">
        <p14:creationId xmlns:p14="http://schemas.microsoft.com/office/powerpoint/2010/main" val="417988874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New nuke stuff</a:t>
            </a:r>
            <a:endParaRPr lang="en-US" dirty="0"/>
          </a:p>
        </p:txBody>
      </p:sp>
      <p:sp>
        <p:nvSpPr>
          <p:cNvPr id="5" name="Text Placeholder 4"/>
          <p:cNvSpPr>
            <a:spLocks noGrp="1"/>
          </p:cNvSpPr>
          <p:nvPr>
            <p:ph type="body" idx="1"/>
          </p:nvPr>
        </p:nvSpPr>
        <p:spPr/>
        <p:txBody>
          <a:bodyPr/>
          <a:lstStyle/>
          <a:p>
            <a:pPr algn="r"/>
            <a:r>
              <a:rPr lang="en-US" i="1" dirty="0" smtClean="0"/>
              <a:t>What’s happening in the world of #DNN</a:t>
            </a:r>
          </a:p>
          <a:p>
            <a:endParaRPr lang="en-US" dirty="0" smtClean="0"/>
          </a:p>
          <a:p>
            <a:endParaRPr lang="en-US" dirty="0" smtClean="0"/>
          </a:p>
          <a:p>
            <a:r>
              <a:rPr lang="en-US" dirty="0" smtClean="0"/>
              <a:t>March 12</a:t>
            </a:r>
            <a:r>
              <a:rPr lang="en-US" baseline="30000" dirty="0" smtClean="0"/>
              <a:t>th</a:t>
            </a:r>
            <a:r>
              <a:rPr lang="en-US" dirty="0" smtClean="0"/>
              <a:t>, 2014 </a:t>
            </a:r>
            <a:r>
              <a:rPr lang="en-US" i="1" dirty="0" smtClean="0"/>
              <a:t>– 1</a:t>
            </a:r>
            <a:r>
              <a:rPr lang="en-US" i="1" baseline="30000" dirty="0" smtClean="0"/>
              <a:t>st</a:t>
            </a:r>
            <a:r>
              <a:rPr lang="en-US" i="1" dirty="0" smtClean="0"/>
              <a:t> Meeting post Daylight Savings Time</a:t>
            </a: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1600200"/>
            <a:ext cx="7336005" cy="4749983"/>
          </a:xfrm>
        </p:spPr>
        <p:txBody>
          <a:bodyPr>
            <a:normAutofit/>
          </a:bodyPr>
          <a:lstStyle/>
          <a:p>
            <a:r>
              <a:rPr lang="en-US" dirty="0"/>
              <a:t>Learn How Top Marketers at Mid-Size Companies Engage on Social Media</a:t>
            </a:r>
          </a:p>
          <a:p>
            <a:pPr lvl="1"/>
            <a:r>
              <a:rPr lang="en-US" dirty="0"/>
              <a:t>Dennis </a:t>
            </a:r>
            <a:r>
              <a:rPr lang="en-US" dirty="0" err="1"/>
              <a:t>Shiao</a:t>
            </a:r>
            <a:r>
              <a:rPr lang="en-US" dirty="0"/>
              <a:t>  2/14/2014  0 Comments</a:t>
            </a:r>
          </a:p>
          <a:p>
            <a:pPr lvl="1"/>
            <a:r>
              <a:rPr lang="en-US" dirty="0"/>
              <a:t>Gain actionable insights on how marketers at mid-size companies engage on social media.</a:t>
            </a:r>
          </a:p>
        </p:txBody>
      </p:sp>
      <p:sp>
        <p:nvSpPr>
          <p:cNvPr id="2" name="Title 1"/>
          <p:cNvSpPr>
            <a:spLocks noGrp="1"/>
          </p:cNvSpPr>
          <p:nvPr>
            <p:ph type="title"/>
          </p:nvPr>
        </p:nvSpPr>
        <p:spPr/>
        <p:txBody>
          <a:bodyPr>
            <a:normAutofit/>
          </a:bodyPr>
          <a:lstStyle/>
          <a:p>
            <a:r>
              <a:rPr lang="en-US" dirty="0" err="1"/>
              <a:t>Dnn</a:t>
            </a:r>
            <a:r>
              <a:rPr lang="en-US" dirty="0"/>
              <a:t> Corporate Blog</a:t>
            </a:r>
          </a:p>
        </p:txBody>
      </p:sp>
    </p:spTree>
    <p:extLst>
      <p:ext uri="{BB962C8B-B14F-4D97-AF65-F5344CB8AC3E}">
        <p14:creationId xmlns:p14="http://schemas.microsoft.com/office/powerpoint/2010/main" val="381731098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1600200"/>
            <a:ext cx="7336005" cy="4749983"/>
          </a:xfrm>
        </p:spPr>
        <p:txBody>
          <a:bodyPr>
            <a:normAutofit/>
          </a:bodyPr>
          <a:lstStyle/>
          <a:p>
            <a:r>
              <a:rPr lang="en-US" dirty="0" smtClean="0"/>
              <a:t>[</a:t>
            </a:r>
            <a:r>
              <a:rPr lang="en-US" dirty="0"/>
              <a:t>INFOGRAPHIC] How to Create Contagious Content</a:t>
            </a:r>
          </a:p>
          <a:p>
            <a:pPr lvl="1"/>
            <a:r>
              <a:rPr lang="en-US" dirty="0"/>
              <a:t>Dennis </a:t>
            </a:r>
            <a:r>
              <a:rPr lang="en-US" dirty="0" err="1"/>
              <a:t>Shiao</a:t>
            </a:r>
            <a:r>
              <a:rPr lang="en-US" dirty="0"/>
              <a:t>  2/12/2014  0 Comments</a:t>
            </a:r>
          </a:p>
          <a:p>
            <a:pPr lvl="1"/>
            <a:r>
              <a:rPr lang="en-US" dirty="0"/>
              <a:t>An </a:t>
            </a:r>
            <a:r>
              <a:rPr lang="en-US" dirty="0" err="1"/>
              <a:t>infographic</a:t>
            </a:r>
            <a:r>
              <a:rPr lang="en-US" dirty="0"/>
              <a:t> that dissects six principles behind creating contagious content.</a:t>
            </a:r>
          </a:p>
        </p:txBody>
      </p:sp>
      <p:sp>
        <p:nvSpPr>
          <p:cNvPr id="2" name="Title 1"/>
          <p:cNvSpPr>
            <a:spLocks noGrp="1"/>
          </p:cNvSpPr>
          <p:nvPr>
            <p:ph type="title"/>
          </p:nvPr>
        </p:nvSpPr>
        <p:spPr/>
        <p:txBody>
          <a:bodyPr>
            <a:normAutofit/>
          </a:bodyPr>
          <a:lstStyle/>
          <a:p>
            <a:r>
              <a:rPr lang="en-US" dirty="0" err="1"/>
              <a:t>Dnn</a:t>
            </a:r>
            <a:r>
              <a:rPr lang="en-US" dirty="0"/>
              <a:t> Corporate Blog</a:t>
            </a:r>
          </a:p>
        </p:txBody>
      </p:sp>
    </p:spTree>
    <p:extLst>
      <p:ext uri="{BB962C8B-B14F-4D97-AF65-F5344CB8AC3E}">
        <p14:creationId xmlns:p14="http://schemas.microsoft.com/office/powerpoint/2010/main" val="53651329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1600200"/>
            <a:ext cx="7336005" cy="4749983"/>
          </a:xfrm>
        </p:spPr>
        <p:txBody>
          <a:bodyPr>
            <a:normAutofit/>
          </a:bodyPr>
          <a:lstStyle/>
          <a:p>
            <a:r>
              <a:rPr lang="en-US" dirty="0"/>
              <a:t>A Product Manager’s Thoughts on Delivering Simple Products</a:t>
            </a:r>
          </a:p>
          <a:p>
            <a:pPr lvl="1"/>
            <a:r>
              <a:rPr lang="en-US" dirty="0"/>
              <a:t>Bruce Chapman  1/22/2014  0 Comments</a:t>
            </a:r>
          </a:p>
          <a:p>
            <a:pPr lvl="1"/>
            <a:r>
              <a:rPr lang="en-US" dirty="0"/>
              <a:t>Bruce Chapman shares thoughts on how to create really simple products.</a:t>
            </a:r>
          </a:p>
        </p:txBody>
      </p:sp>
      <p:sp>
        <p:nvSpPr>
          <p:cNvPr id="2" name="Title 1"/>
          <p:cNvSpPr>
            <a:spLocks noGrp="1"/>
          </p:cNvSpPr>
          <p:nvPr>
            <p:ph type="title"/>
          </p:nvPr>
        </p:nvSpPr>
        <p:spPr/>
        <p:txBody>
          <a:bodyPr>
            <a:normAutofit/>
          </a:bodyPr>
          <a:lstStyle/>
          <a:p>
            <a:r>
              <a:rPr lang="en-US" dirty="0" err="1"/>
              <a:t>Dnn</a:t>
            </a:r>
            <a:r>
              <a:rPr lang="en-US" dirty="0"/>
              <a:t> Corporate Blog</a:t>
            </a:r>
          </a:p>
        </p:txBody>
      </p:sp>
    </p:spTree>
    <p:extLst>
      <p:ext uri="{BB962C8B-B14F-4D97-AF65-F5344CB8AC3E}">
        <p14:creationId xmlns:p14="http://schemas.microsoft.com/office/powerpoint/2010/main" val="29067020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1600200"/>
            <a:ext cx="7336005" cy="4749983"/>
          </a:xfrm>
        </p:spPr>
        <p:txBody>
          <a:bodyPr>
            <a:normAutofit/>
          </a:bodyPr>
          <a:lstStyle/>
          <a:p>
            <a:r>
              <a:rPr lang="en-US" dirty="0"/>
              <a:t>How an Online Community Solution Can Improve Your Internal Communications</a:t>
            </a:r>
          </a:p>
          <a:p>
            <a:pPr lvl="1"/>
            <a:r>
              <a:rPr lang="en-US" dirty="0"/>
              <a:t>Clint Patterson  1/22/2014  1 Comments</a:t>
            </a:r>
          </a:p>
          <a:p>
            <a:pPr lvl="1"/>
            <a:r>
              <a:rPr lang="en-US" dirty="0"/>
              <a:t>We migrated our intranet to “Catalyst,” a private community powered by our online community solution, </a:t>
            </a:r>
            <a:r>
              <a:rPr lang="en-US" dirty="0" err="1"/>
              <a:t>Evoq</a:t>
            </a:r>
            <a:r>
              <a:rPr lang="en-US" dirty="0"/>
              <a:t> Social. The impact was immediate and the benefits continue.</a:t>
            </a:r>
          </a:p>
        </p:txBody>
      </p:sp>
      <p:sp>
        <p:nvSpPr>
          <p:cNvPr id="2" name="Title 1"/>
          <p:cNvSpPr>
            <a:spLocks noGrp="1"/>
          </p:cNvSpPr>
          <p:nvPr>
            <p:ph type="title"/>
          </p:nvPr>
        </p:nvSpPr>
        <p:spPr/>
        <p:txBody>
          <a:bodyPr>
            <a:normAutofit/>
          </a:bodyPr>
          <a:lstStyle/>
          <a:p>
            <a:r>
              <a:rPr lang="en-US" dirty="0" err="1"/>
              <a:t>Dnn</a:t>
            </a:r>
            <a:r>
              <a:rPr lang="en-US" dirty="0"/>
              <a:t> Corporate Blog</a:t>
            </a:r>
          </a:p>
        </p:txBody>
      </p:sp>
    </p:spTree>
    <p:extLst>
      <p:ext uri="{BB962C8B-B14F-4D97-AF65-F5344CB8AC3E}">
        <p14:creationId xmlns:p14="http://schemas.microsoft.com/office/powerpoint/2010/main" val="19913533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1600200"/>
            <a:ext cx="7336005" cy="4749983"/>
          </a:xfrm>
        </p:spPr>
        <p:txBody>
          <a:bodyPr>
            <a:normAutofit/>
          </a:bodyPr>
          <a:lstStyle/>
          <a:p>
            <a:r>
              <a:rPr lang="en-US" dirty="0"/>
              <a:t>5 Completely Surprising Marketing Tips Learned from Fifth Graders</a:t>
            </a:r>
          </a:p>
          <a:p>
            <a:pPr lvl="1"/>
            <a:r>
              <a:rPr lang="en-US" dirty="0"/>
              <a:t>Dennis </a:t>
            </a:r>
            <a:r>
              <a:rPr lang="en-US" dirty="0" err="1"/>
              <a:t>Shiao</a:t>
            </a:r>
            <a:r>
              <a:rPr lang="en-US" dirty="0"/>
              <a:t>  1/21/2014  0 Comments</a:t>
            </a:r>
          </a:p>
          <a:p>
            <a:pPr lvl="1"/>
            <a:r>
              <a:rPr lang="en-US" dirty="0"/>
              <a:t>Dennis </a:t>
            </a:r>
            <a:r>
              <a:rPr lang="en-US" dirty="0" err="1"/>
              <a:t>Shiao</a:t>
            </a:r>
            <a:r>
              <a:rPr lang="en-US" dirty="0"/>
              <a:t> went in to teach fifth graders about business and entrepreneurism. He came out with a few lessons (on Marketing) that he learned from observing the students.</a:t>
            </a:r>
          </a:p>
        </p:txBody>
      </p:sp>
      <p:sp>
        <p:nvSpPr>
          <p:cNvPr id="2" name="Title 1"/>
          <p:cNvSpPr>
            <a:spLocks noGrp="1"/>
          </p:cNvSpPr>
          <p:nvPr>
            <p:ph type="title"/>
          </p:nvPr>
        </p:nvSpPr>
        <p:spPr/>
        <p:txBody>
          <a:bodyPr>
            <a:normAutofit/>
          </a:bodyPr>
          <a:lstStyle/>
          <a:p>
            <a:r>
              <a:rPr lang="en-US" dirty="0" err="1"/>
              <a:t>Dnn</a:t>
            </a:r>
            <a:r>
              <a:rPr lang="en-US" dirty="0"/>
              <a:t> Corporate Blog</a:t>
            </a:r>
          </a:p>
        </p:txBody>
      </p:sp>
    </p:spTree>
    <p:extLst>
      <p:ext uri="{BB962C8B-B14F-4D97-AF65-F5344CB8AC3E}">
        <p14:creationId xmlns:p14="http://schemas.microsoft.com/office/powerpoint/2010/main" val="5146392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1600200"/>
            <a:ext cx="7336005" cy="4749983"/>
          </a:xfrm>
        </p:spPr>
        <p:txBody>
          <a:bodyPr>
            <a:normAutofit/>
          </a:bodyPr>
          <a:lstStyle/>
          <a:p>
            <a:r>
              <a:rPr lang="en-US" dirty="0"/>
              <a:t>An Interview on Community Management with Kelly Lux of #</a:t>
            </a:r>
            <a:r>
              <a:rPr lang="en-US" dirty="0" err="1"/>
              <a:t>CMGRclass</a:t>
            </a:r>
            <a:r>
              <a:rPr lang="en-US" dirty="0"/>
              <a:t> and #</a:t>
            </a:r>
            <a:r>
              <a:rPr lang="en-US" dirty="0" err="1"/>
              <a:t>CMGRchat</a:t>
            </a:r>
            <a:endParaRPr lang="en-US" dirty="0"/>
          </a:p>
          <a:p>
            <a:pPr lvl="1"/>
            <a:r>
              <a:rPr lang="en-US" dirty="0"/>
              <a:t>Dennis </a:t>
            </a:r>
            <a:r>
              <a:rPr lang="en-US" dirty="0" err="1"/>
              <a:t>Shiao</a:t>
            </a:r>
            <a:r>
              <a:rPr lang="en-US" dirty="0"/>
              <a:t>  1/16/2014  0 Comments</a:t>
            </a:r>
          </a:p>
          <a:p>
            <a:pPr lvl="1"/>
            <a:r>
              <a:rPr lang="en-US" dirty="0"/>
              <a:t>We asked Kelly Lux (of #</a:t>
            </a:r>
            <a:r>
              <a:rPr lang="en-US" dirty="0" err="1"/>
              <a:t>CMGRclass</a:t>
            </a:r>
            <a:r>
              <a:rPr lang="en-US" dirty="0"/>
              <a:t> and #</a:t>
            </a:r>
            <a:r>
              <a:rPr lang="en-US" dirty="0" err="1"/>
              <a:t>CMGRchat</a:t>
            </a:r>
            <a:r>
              <a:rPr lang="en-US" dirty="0"/>
              <a:t>) some community management questions. She provided awesome and insightful answers.</a:t>
            </a:r>
          </a:p>
        </p:txBody>
      </p:sp>
      <p:sp>
        <p:nvSpPr>
          <p:cNvPr id="2" name="Title 1"/>
          <p:cNvSpPr>
            <a:spLocks noGrp="1"/>
          </p:cNvSpPr>
          <p:nvPr>
            <p:ph type="title"/>
          </p:nvPr>
        </p:nvSpPr>
        <p:spPr/>
        <p:txBody>
          <a:bodyPr>
            <a:normAutofit/>
          </a:bodyPr>
          <a:lstStyle/>
          <a:p>
            <a:r>
              <a:rPr lang="en-US" dirty="0" err="1"/>
              <a:t>Dnn</a:t>
            </a:r>
            <a:r>
              <a:rPr lang="en-US" dirty="0"/>
              <a:t> Corporate Blog</a:t>
            </a:r>
          </a:p>
        </p:txBody>
      </p:sp>
    </p:spTree>
    <p:extLst>
      <p:ext uri="{BB962C8B-B14F-4D97-AF65-F5344CB8AC3E}">
        <p14:creationId xmlns:p14="http://schemas.microsoft.com/office/powerpoint/2010/main" val="25225613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1600200"/>
            <a:ext cx="7336005" cy="4749983"/>
          </a:xfrm>
        </p:spPr>
        <p:txBody>
          <a:bodyPr>
            <a:normAutofit/>
          </a:bodyPr>
          <a:lstStyle/>
          <a:p>
            <a:r>
              <a:rPr lang="en-US" dirty="0"/>
              <a:t>Listening and Engaging in Online Customer Communities</a:t>
            </a:r>
          </a:p>
          <a:p>
            <a:pPr lvl="1"/>
            <a:r>
              <a:rPr lang="en-US" dirty="0"/>
              <a:t>Will </a:t>
            </a:r>
            <a:r>
              <a:rPr lang="en-US" dirty="0" err="1"/>
              <a:t>Morgenweck</a:t>
            </a:r>
            <a:r>
              <a:rPr lang="en-US" dirty="0"/>
              <a:t>  1/15/2014  0 Comments</a:t>
            </a:r>
          </a:p>
          <a:p>
            <a:pPr lvl="1"/>
            <a:r>
              <a:rPr lang="en-US" dirty="0"/>
              <a:t>Conversations are taking place all over the web.  It is extremely difficult, if not impossible, for you to listen to all of them. That's where online customer communities come into play.</a:t>
            </a:r>
          </a:p>
        </p:txBody>
      </p:sp>
      <p:sp>
        <p:nvSpPr>
          <p:cNvPr id="2" name="Title 1"/>
          <p:cNvSpPr>
            <a:spLocks noGrp="1"/>
          </p:cNvSpPr>
          <p:nvPr>
            <p:ph type="title"/>
          </p:nvPr>
        </p:nvSpPr>
        <p:spPr/>
        <p:txBody>
          <a:bodyPr>
            <a:normAutofit/>
          </a:bodyPr>
          <a:lstStyle/>
          <a:p>
            <a:r>
              <a:rPr lang="en-US" dirty="0" err="1"/>
              <a:t>Dnn</a:t>
            </a:r>
            <a:r>
              <a:rPr lang="en-US" dirty="0"/>
              <a:t> Corporate Blog</a:t>
            </a:r>
          </a:p>
        </p:txBody>
      </p:sp>
    </p:spTree>
    <p:extLst>
      <p:ext uri="{BB962C8B-B14F-4D97-AF65-F5344CB8AC3E}">
        <p14:creationId xmlns:p14="http://schemas.microsoft.com/office/powerpoint/2010/main" val="425854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1600200"/>
            <a:ext cx="7336005" cy="4749983"/>
          </a:xfrm>
        </p:spPr>
        <p:txBody>
          <a:bodyPr>
            <a:normAutofit/>
          </a:bodyPr>
          <a:lstStyle/>
          <a:p>
            <a:r>
              <a:rPr lang="en-US" dirty="0"/>
              <a:t>Why Content is the Fuel behind Online Community Engagement</a:t>
            </a:r>
          </a:p>
          <a:p>
            <a:pPr lvl="1"/>
            <a:r>
              <a:rPr lang="en-US" dirty="0"/>
              <a:t>Dennis </a:t>
            </a:r>
            <a:r>
              <a:rPr lang="en-US" dirty="0" err="1"/>
              <a:t>Shiao</a:t>
            </a:r>
            <a:r>
              <a:rPr lang="en-US" dirty="0"/>
              <a:t>  1/14/2014  0 Comments</a:t>
            </a:r>
          </a:p>
          <a:p>
            <a:pPr lvl="1"/>
            <a:r>
              <a:rPr lang="en-US" dirty="0"/>
              <a:t>Content is like the sun. Content fuels online communities and online community engagement. Read the post to learn about the importance of content to online community engagement.</a:t>
            </a:r>
          </a:p>
        </p:txBody>
      </p:sp>
      <p:sp>
        <p:nvSpPr>
          <p:cNvPr id="2" name="Title 1"/>
          <p:cNvSpPr>
            <a:spLocks noGrp="1"/>
          </p:cNvSpPr>
          <p:nvPr>
            <p:ph type="title"/>
          </p:nvPr>
        </p:nvSpPr>
        <p:spPr/>
        <p:txBody>
          <a:bodyPr>
            <a:normAutofit/>
          </a:bodyPr>
          <a:lstStyle/>
          <a:p>
            <a:r>
              <a:rPr lang="en-US" dirty="0" err="1"/>
              <a:t>Dnn</a:t>
            </a:r>
            <a:r>
              <a:rPr lang="en-US" dirty="0"/>
              <a:t> Corporate Blog</a:t>
            </a:r>
          </a:p>
        </p:txBody>
      </p:sp>
    </p:spTree>
    <p:extLst>
      <p:ext uri="{BB962C8B-B14F-4D97-AF65-F5344CB8AC3E}">
        <p14:creationId xmlns:p14="http://schemas.microsoft.com/office/powerpoint/2010/main" val="31073901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1600200"/>
            <a:ext cx="7336005" cy="4749983"/>
          </a:xfrm>
        </p:spPr>
        <p:txBody>
          <a:bodyPr>
            <a:normAutofit/>
          </a:bodyPr>
          <a:lstStyle/>
          <a:p>
            <a:r>
              <a:rPr lang="en-US" dirty="0"/>
              <a:t>Think Like a Product Designer When Launching Your Online Community</a:t>
            </a:r>
          </a:p>
          <a:p>
            <a:pPr lvl="1"/>
            <a:r>
              <a:rPr lang="en-US" dirty="0"/>
              <a:t>Dennis </a:t>
            </a:r>
            <a:r>
              <a:rPr lang="en-US" dirty="0" err="1"/>
              <a:t>Shiao</a:t>
            </a:r>
            <a:r>
              <a:rPr lang="en-US" dirty="0"/>
              <a:t>  1/14/2014  0 Comments</a:t>
            </a:r>
          </a:p>
          <a:p>
            <a:pPr lvl="1"/>
            <a:r>
              <a:rPr lang="en-US" dirty="0"/>
              <a:t>Steve Jobs was a brilliant product designer. He would have been a great online community manager. Read the full post to learn why.</a:t>
            </a:r>
          </a:p>
        </p:txBody>
      </p:sp>
      <p:sp>
        <p:nvSpPr>
          <p:cNvPr id="2" name="Title 1"/>
          <p:cNvSpPr>
            <a:spLocks noGrp="1"/>
          </p:cNvSpPr>
          <p:nvPr>
            <p:ph type="title"/>
          </p:nvPr>
        </p:nvSpPr>
        <p:spPr/>
        <p:txBody>
          <a:bodyPr>
            <a:normAutofit/>
          </a:bodyPr>
          <a:lstStyle/>
          <a:p>
            <a:r>
              <a:rPr lang="en-US" dirty="0" err="1"/>
              <a:t>Dnn</a:t>
            </a:r>
            <a:r>
              <a:rPr lang="en-US" dirty="0"/>
              <a:t> Corporate Blog</a:t>
            </a:r>
          </a:p>
        </p:txBody>
      </p:sp>
    </p:spTree>
    <p:extLst>
      <p:ext uri="{BB962C8B-B14F-4D97-AF65-F5344CB8AC3E}">
        <p14:creationId xmlns:p14="http://schemas.microsoft.com/office/powerpoint/2010/main" val="9064048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1600200"/>
            <a:ext cx="7336005" cy="4749983"/>
          </a:xfrm>
        </p:spPr>
        <p:txBody>
          <a:bodyPr>
            <a:normAutofit/>
          </a:bodyPr>
          <a:lstStyle/>
          <a:p>
            <a:r>
              <a:rPr lang="en-US" dirty="0"/>
              <a:t>A Software Executive's Advice to Developers</a:t>
            </a:r>
          </a:p>
          <a:p>
            <a:pPr lvl="1"/>
            <a:r>
              <a:rPr lang="en-US" dirty="0"/>
              <a:t>Bob Kruger  1/9/2014  0 Comments</a:t>
            </a:r>
          </a:p>
          <a:p>
            <a:pPr lvl="1"/>
            <a:r>
              <a:rPr lang="en-US" dirty="0"/>
              <a:t>Bob Kruger, our SVP Engineering, provides actionable advice to software developers. Read Bob's post to learn more.</a:t>
            </a:r>
          </a:p>
        </p:txBody>
      </p:sp>
      <p:sp>
        <p:nvSpPr>
          <p:cNvPr id="2" name="Title 1"/>
          <p:cNvSpPr>
            <a:spLocks noGrp="1"/>
          </p:cNvSpPr>
          <p:nvPr>
            <p:ph type="title"/>
          </p:nvPr>
        </p:nvSpPr>
        <p:spPr/>
        <p:txBody>
          <a:bodyPr>
            <a:normAutofit/>
          </a:bodyPr>
          <a:lstStyle/>
          <a:p>
            <a:r>
              <a:rPr lang="en-US" dirty="0" err="1"/>
              <a:t>Dnn</a:t>
            </a:r>
            <a:r>
              <a:rPr lang="en-US" dirty="0"/>
              <a:t> Corporate Blog</a:t>
            </a:r>
          </a:p>
        </p:txBody>
      </p:sp>
    </p:spTree>
    <p:extLst>
      <p:ext uri="{BB962C8B-B14F-4D97-AF65-F5344CB8AC3E}">
        <p14:creationId xmlns:p14="http://schemas.microsoft.com/office/powerpoint/2010/main" val="20898404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5" name="Content Placeholder 4"/>
          <p:cNvSpPr>
            <a:spLocks noGrp="1"/>
          </p:cNvSpPr>
          <p:nvPr>
            <p:ph sz="half" idx="1"/>
          </p:nvPr>
        </p:nvSpPr>
        <p:spPr>
          <a:xfrm>
            <a:off x="457200" y="1600200"/>
            <a:ext cx="4511700" cy="4525963"/>
          </a:xfrm>
        </p:spPr>
        <p:txBody>
          <a:bodyPr/>
          <a:lstStyle/>
          <a:p>
            <a:r>
              <a:rPr lang="en-US" dirty="0" smtClean="0"/>
              <a:t>Social Media Update</a:t>
            </a:r>
          </a:p>
          <a:p>
            <a:r>
              <a:rPr lang="en-US" dirty="0" smtClean="0"/>
              <a:t>Corporate Updates</a:t>
            </a:r>
          </a:p>
          <a:p>
            <a:r>
              <a:rPr lang="en-US" dirty="0" smtClean="0"/>
              <a:t>Release Updates</a:t>
            </a:r>
          </a:p>
          <a:p>
            <a:r>
              <a:rPr lang="en-US" dirty="0" smtClean="0"/>
              <a:t>Module Updates</a:t>
            </a:r>
          </a:p>
          <a:p>
            <a:r>
              <a:rPr lang="en-US" dirty="0" err="1" smtClean="0"/>
              <a:t>DotNetNuke</a:t>
            </a:r>
            <a:r>
              <a:rPr lang="en-US" dirty="0" smtClean="0"/>
              <a:t> Products</a:t>
            </a:r>
          </a:p>
          <a:p>
            <a:r>
              <a:rPr lang="en-US" dirty="0" smtClean="0"/>
              <a:t>CADUG Website Updates</a:t>
            </a:r>
            <a:endParaRPr lang="en-US" dirty="0"/>
          </a:p>
        </p:txBody>
      </p:sp>
      <p:pic>
        <p:nvPicPr>
          <p:cNvPr id="7" name="Picture 6"/>
          <p:cNvPicPr>
            <a:picLocks noChangeAspect="1" noChangeArrowheads="1"/>
          </p:cNvPicPr>
          <p:nvPr/>
        </p:nvPicPr>
        <p:blipFill>
          <a:blip r:embed="rId2"/>
          <a:srcRect/>
          <a:stretch>
            <a:fillRect/>
          </a:stretch>
        </p:blipFill>
        <p:spPr bwMode="auto">
          <a:xfrm>
            <a:off x="5056094" y="1782763"/>
            <a:ext cx="3630706" cy="4343400"/>
          </a:xfrm>
          <a:prstGeom prst="rect">
            <a:avLst/>
          </a:prstGeom>
          <a:noFill/>
          <a:ln w="12700" cap="rnd">
            <a:noFill/>
            <a:round/>
            <a:headEnd/>
            <a:tailEnd/>
          </a:ln>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4622800" y="1600200"/>
            <a:ext cx="4064000" cy="3048000"/>
          </a:xfrm>
          <a:prstGeom prst="rect">
            <a:avLst/>
          </a:prstGeom>
        </p:spPr>
      </p:pic>
      <p:sp>
        <p:nvSpPr>
          <p:cNvPr id="2" name="Title 1"/>
          <p:cNvSpPr>
            <a:spLocks noGrp="1"/>
          </p:cNvSpPr>
          <p:nvPr>
            <p:ph type="title"/>
          </p:nvPr>
        </p:nvSpPr>
        <p:spPr/>
        <p:txBody>
          <a:bodyPr>
            <a:normAutofit/>
          </a:bodyPr>
          <a:lstStyle/>
          <a:p>
            <a:r>
              <a:rPr lang="en-US" dirty="0" err="1" smtClean="0"/>
              <a:t>Dnn</a:t>
            </a:r>
            <a:r>
              <a:rPr lang="en-US" dirty="0" smtClean="0"/>
              <a:t> Webinar Events</a:t>
            </a:r>
            <a:endParaRPr lang="en-US" dirty="0"/>
          </a:p>
        </p:txBody>
      </p:sp>
      <p:sp>
        <p:nvSpPr>
          <p:cNvPr id="3" name="Content Placeholder 2"/>
          <p:cNvSpPr>
            <a:spLocks noGrp="1"/>
          </p:cNvSpPr>
          <p:nvPr>
            <p:ph idx="1"/>
          </p:nvPr>
        </p:nvSpPr>
        <p:spPr>
          <a:xfrm>
            <a:off x="457200" y="1600200"/>
            <a:ext cx="8156342" cy="4487364"/>
          </a:xfrm>
        </p:spPr>
        <p:txBody>
          <a:bodyPr>
            <a:normAutofit/>
          </a:bodyPr>
          <a:lstStyle/>
          <a:p>
            <a:r>
              <a:rPr lang="en-US" dirty="0"/>
              <a:t>How to Improve Your SEO with </a:t>
            </a:r>
            <a:r>
              <a:rPr lang="en-US" dirty="0" smtClean="0"/>
              <a:t>DNN</a:t>
            </a:r>
          </a:p>
          <a:p>
            <a:pPr lvl="1"/>
            <a:r>
              <a:rPr lang="en-US" dirty="0" smtClean="0"/>
              <a:t>Wednesday</a:t>
            </a:r>
            <a:r>
              <a:rPr lang="en-US" dirty="0"/>
              <a:t>, Mar 26, 2014 09:00 AM - 10:00 AM PDT (GMT -04:00)</a:t>
            </a:r>
          </a:p>
          <a:p>
            <a:pPr lvl="1"/>
            <a:r>
              <a:rPr lang="en-US" dirty="0"/>
              <a:t>Presenter(s): Bruce Chapman, Product Manager, DNN Corp.</a:t>
            </a:r>
          </a:p>
          <a:p>
            <a:pPr lvl="1"/>
            <a:r>
              <a:rPr lang="en-US" dirty="0"/>
              <a:t>Skill Level: All </a:t>
            </a:r>
            <a:endParaRPr lang="en-US" dirty="0" smtClean="0"/>
          </a:p>
        </p:txBody>
      </p:sp>
    </p:spTree>
    <p:extLst>
      <p:ext uri="{BB962C8B-B14F-4D97-AF65-F5344CB8AC3E}">
        <p14:creationId xmlns:p14="http://schemas.microsoft.com/office/powerpoint/2010/main" val="336411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1893938" y="1600200"/>
            <a:ext cx="5080000" cy="4826000"/>
          </a:xfrm>
          <a:prstGeom prst="rect">
            <a:avLst/>
          </a:prstGeom>
          <a:noFill/>
          <a:ln w="12700" cap="flat">
            <a:noFill/>
            <a:miter lim="800000"/>
            <a:headEnd/>
            <a:tailEnd/>
          </a:ln>
        </p:spPr>
      </p:pic>
      <p:sp>
        <p:nvSpPr>
          <p:cNvPr id="6" name="Title 5"/>
          <p:cNvSpPr>
            <a:spLocks noGrp="1"/>
          </p:cNvSpPr>
          <p:nvPr>
            <p:ph type="ctrTitle"/>
          </p:nvPr>
        </p:nvSpPr>
        <p:spPr/>
        <p:txBody>
          <a:bodyPr/>
          <a:lstStyle/>
          <a:p>
            <a:r>
              <a:rPr lang="en-US" dirty="0" smtClean="0"/>
              <a:t>Release Updates</a:t>
            </a:r>
            <a:endParaRPr lang="en-US" dirty="0"/>
          </a:p>
        </p:txBody>
      </p:sp>
      <p:sp>
        <p:nvSpPr>
          <p:cNvPr id="7" name="Subtitle 6"/>
          <p:cNvSpPr>
            <a:spLocks noGrp="1"/>
          </p:cNvSpPr>
          <p:nvPr>
            <p:ph type="subTitle" idx="1"/>
          </p:nvPr>
        </p:nvSpPr>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Release Updates</a:t>
            </a:r>
            <a:endParaRPr lang="en-US" dirty="0"/>
          </a:p>
        </p:txBody>
      </p:sp>
      <p:sp>
        <p:nvSpPr>
          <p:cNvPr id="4" name="Content Placeholder 3"/>
          <p:cNvSpPr>
            <a:spLocks noGrp="1"/>
          </p:cNvSpPr>
          <p:nvPr>
            <p:ph sz="half" idx="1"/>
          </p:nvPr>
        </p:nvSpPr>
        <p:spPr/>
        <p:txBody>
          <a:bodyPr/>
          <a:lstStyle/>
          <a:p>
            <a:pPr marL="304800" indent="-304800">
              <a:spcBef>
                <a:spcPct val="0"/>
              </a:spcBef>
            </a:pPr>
            <a:r>
              <a:rPr lang="en-US" dirty="0" smtClean="0"/>
              <a:t>v07.02.01 latest release</a:t>
            </a:r>
          </a:p>
          <a:p>
            <a:pPr marL="704850" lvl="1" indent="-304800">
              <a:spcBef>
                <a:spcPct val="0"/>
              </a:spcBef>
            </a:pPr>
            <a:r>
              <a:rPr lang="en-US" dirty="0" smtClean="0"/>
              <a:t>Prod: 01/21/14</a:t>
            </a:r>
          </a:p>
          <a:p>
            <a:pPr marL="1104900" lvl="2" indent="-304800">
              <a:spcBef>
                <a:spcPct val="0"/>
              </a:spcBef>
            </a:pPr>
            <a:r>
              <a:rPr lang="en-US" dirty="0" smtClean="0"/>
              <a:t>53 Major Features</a:t>
            </a:r>
          </a:p>
          <a:p>
            <a:pPr marL="1104900" lvl="2" indent="-304800">
              <a:spcBef>
                <a:spcPct val="0"/>
              </a:spcBef>
            </a:pPr>
            <a:r>
              <a:rPr lang="en-US" dirty="0" smtClean="0"/>
              <a:t>0 </a:t>
            </a:r>
            <a:r>
              <a:rPr lang="en-US" dirty="0"/>
              <a:t>Security Fixes</a:t>
            </a:r>
          </a:p>
          <a:p>
            <a:pPr marL="1104900" lvl="2" indent="-304800">
              <a:spcBef>
                <a:spcPct val="0"/>
              </a:spcBef>
            </a:pPr>
            <a:r>
              <a:rPr lang="en-US" dirty="0" smtClean="0"/>
              <a:t>0 </a:t>
            </a:r>
            <a:r>
              <a:rPr lang="en-US" dirty="0"/>
              <a:t>Modules update</a:t>
            </a:r>
          </a:p>
          <a:p>
            <a:pPr marL="1104900" lvl="2" indent="-304800">
              <a:spcBef>
                <a:spcPct val="0"/>
              </a:spcBef>
            </a:pPr>
            <a:r>
              <a:rPr lang="en-US" dirty="0"/>
              <a:t>0 Providers </a:t>
            </a:r>
            <a:r>
              <a:rPr lang="en-US" dirty="0" smtClean="0"/>
              <a:t>update</a:t>
            </a:r>
            <a:endParaRPr lang="en-US" dirty="0"/>
          </a:p>
        </p:txBody>
      </p:sp>
      <p:pic>
        <p:nvPicPr>
          <p:cNvPr id="7" name="Picture 6"/>
          <p:cNvPicPr>
            <a:picLocks noChangeAspect="1" noChangeArrowheads="1"/>
          </p:cNvPicPr>
          <p:nvPr/>
        </p:nvPicPr>
        <p:blipFill>
          <a:blip r:embed="rId2"/>
          <a:srcRect/>
          <a:stretch>
            <a:fillRect/>
          </a:stretch>
        </p:blipFill>
        <p:spPr bwMode="auto">
          <a:xfrm>
            <a:off x="5056094" y="1782763"/>
            <a:ext cx="3630706" cy="4343400"/>
          </a:xfrm>
          <a:prstGeom prst="rect">
            <a:avLst/>
          </a:prstGeom>
          <a:noFill/>
          <a:ln w="12700" cap="rnd">
            <a:noFill/>
            <a:round/>
            <a:headEnd/>
            <a:tailEnd/>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276" y="3781626"/>
            <a:ext cx="4457257" cy="2215696"/>
          </a:xfrm>
          <a:prstGeom prst="rect">
            <a:avLst/>
          </a:prstGeom>
        </p:spPr>
      </p:pic>
      <p:sp>
        <p:nvSpPr>
          <p:cNvPr id="3" name="Rectangle 2"/>
          <p:cNvSpPr/>
          <p:nvPr/>
        </p:nvSpPr>
        <p:spPr>
          <a:xfrm>
            <a:off x="5165958" y="1891579"/>
            <a:ext cx="1274977" cy="923330"/>
          </a:xfrm>
          <a:prstGeom prst="rect">
            <a:avLst/>
          </a:prstGeom>
        </p:spPr>
        <p:style>
          <a:lnRef idx="0">
            <a:schemeClr val="accent6"/>
          </a:lnRef>
          <a:fillRef idx="3">
            <a:schemeClr val="accent6"/>
          </a:fillRef>
          <a:effectRef idx="3">
            <a:schemeClr val="accent6"/>
          </a:effectRef>
          <a:fontRef idx="minor">
            <a:schemeClr val="lt1"/>
          </a:fontRef>
        </p:style>
        <p:txBody>
          <a:bodyPr wrap="none" lIns="91440" tIns="45720" rIns="91440" bIns="45720">
            <a:spAutoFit/>
          </a:bodyPr>
          <a:lstStyle/>
          <a:p>
            <a:pPr algn="ctr"/>
            <a:r>
              <a:rPr lang="en-US" sz="5400" b="1" i="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Oswald Light"/>
                <a:cs typeface="Oswald Light"/>
              </a:rPr>
              <a:t>7.2</a:t>
            </a:r>
            <a:endParaRPr lang="en-US" sz="5400" b="1" i="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Oswald Light"/>
              <a:cs typeface="Oswald Light"/>
            </a:endParaRPr>
          </a:p>
        </p:txBody>
      </p:sp>
    </p:spTree>
    <p:extLst>
      <p:ext uri="{BB962C8B-B14F-4D97-AF65-F5344CB8AC3E}">
        <p14:creationId xmlns:p14="http://schemas.microsoft.com/office/powerpoint/2010/main" val="273535436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Highlights</a:t>
            </a:r>
            <a:endParaRPr lang="en-US" dirty="0"/>
          </a:p>
        </p:txBody>
      </p:sp>
      <p:sp>
        <p:nvSpPr>
          <p:cNvPr id="6" name="Content Placeholder 5"/>
          <p:cNvSpPr>
            <a:spLocks noGrp="1"/>
          </p:cNvSpPr>
          <p:nvPr>
            <p:ph idx="1"/>
          </p:nvPr>
        </p:nvSpPr>
        <p:spPr>
          <a:xfrm>
            <a:off x="457200" y="1600199"/>
            <a:ext cx="8229600" cy="5257801"/>
          </a:xfrm>
        </p:spPr>
        <p:txBody>
          <a:bodyPr>
            <a:normAutofit fontScale="40000" lnSpcReduction="20000"/>
          </a:bodyPr>
          <a:lstStyle/>
          <a:p>
            <a:pPr marL="0" indent="0">
              <a:buNone/>
            </a:pPr>
            <a:r>
              <a:rPr lang="en-US" b="1" dirty="0" smtClean="0"/>
              <a:t>v07.02.01 Major Highlights</a:t>
            </a:r>
          </a:p>
          <a:p>
            <a:pPr lvl="1"/>
            <a:r>
              <a:rPr lang="en-US" dirty="0" smtClean="0"/>
              <a:t>Fixed </a:t>
            </a:r>
            <a:r>
              <a:rPr lang="en-US" dirty="0"/>
              <a:t>issue where .dnn7 manifest was not being utilized in module installation process</a:t>
            </a:r>
          </a:p>
          <a:p>
            <a:pPr lvl="1"/>
            <a:r>
              <a:rPr lang="en-US" dirty="0" smtClean="0"/>
              <a:t>Fixed </a:t>
            </a:r>
            <a:r>
              <a:rPr lang="en-US" dirty="0"/>
              <a:t>issue where restored user could not change his profile avatar</a:t>
            </a:r>
          </a:p>
          <a:p>
            <a:pPr lvl="1"/>
            <a:r>
              <a:rPr lang="en-US" dirty="0" smtClean="0"/>
              <a:t>Added </a:t>
            </a:r>
            <a:r>
              <a:rPr lang="en-US" dirty="0"/>
              <a:t>.</a:t>
            </a:r>
            <a:r>
              <a:rPr lang="en-US" dirty="0" err="1"/>
              <a:t>ashx</a:t>
            </a:r>
            <a:r>
              <a:rPr lang="en-US" dirty="0"/>
              <a:t> to regex filter for Do Not Redirect rule in advanced </a:t>
            </a:r>
            <a:r>
              <a:rPr lang="en-US" dirty="0" err="1"/>
              <a:t>url</a:t>
            </a:r>
            <a:r>
              <a:rPr lang="en-US" dirty="0"/>
              <a:t> management</a:t>
            </a:r>
          </a:p>
          <a:p>
            <a:pPr lvl="1"/>
            <a:r>
              <a:rPr lang="en-US" dirty="0" smtClean="0"/>
              <a:t>Added </a:t>
            </a:r>
            <a:r>
              <a:rPr lang="en-US" dirty="0"/>
              <a:t>various SQL database optimizations contributed by Sebastian </a:t>
            </a:r>
            <a:r>
              <a:rPr lang="en-US" dirty="0" err="1"/>
              <a:t>Leupold</a:t>
            </a:r>
            <a:endParaRPr lang="en-US" dirty="0"/>
          </a:p>
          <a:p>
            <a:pPr lvl="1"/>
            <a:r>
              <a:rPr lang="en-US" dirty="0" smtClean="0"/>
              <a:t>Fixed </a:t>
            </a:r>
            <a:r>
              <a:rPr lang="en-US" dirty="0"/>
              <a:t>issue with rich text editor in Newsletters in Firefox</a:t>
            </a:r>
          </a:p>
          <a:p>
            <a:pPr lvl="1"/>
            <a:r>
              <a:rPr lang="en-US" dirty="0" smtClean="0"/>
              <a:t>Fixed </a:t>
            </a:r>
            <a:r>
              <a:rPr lang="en-US" dirty="0"/>
              <a:t>copy page so that all properties are copied</a:t>
            </a:r>
          </a:p>
          <a:p>
            <a:pPr lvl="1"/>
            <a:r>
              <a:rPr lang="en-US" dirty="0" smtClean="0"/>
              <a:t>Fixed </a:t>
            </a:r>
            <a:r>
              <a:rPr lang="en-US" dirty="0"/>
              <a:t>UI issue when managing Authentication providers</a:t>
            </a:r>
          </a:p>
          <a:p>
            <a:pPr lvl="1"/>
            <a:r>
              <a:rPr lang="en-US" dirty="0" smtClean="0"/>
              <a:t>Fixed </a:t>
            </a:r>
            <a:r>
              <a:rPr lang="en-US" dirty="0"/>
              <a:t>browser compatibility issue when managing Available Modules in Site Settings</a:t>
            </a:r>
          </a:p>
          <a:p>
            <a:pPr lvl="1"/>
            <a:r>
              <a:rPr lang="en-US" dirty="0" smtClean="0"/>
              <a:t>Fixed </a:t>
            </a:r>
            <a:r>
              <a:rPr lang="en-US" dirty="0"/>
              <a:t>defaults of billing and trial values when adding security roles</a:t>
            </a:r>
          </a:p>
          <a:p>
            <a:pPr lvl="1"/>
            <a:r>
              <a:rPr lang="en-US" dirty="0" smtClean="0"/>
              <a:t>Added </a:t>
            </a:r>
            <a:r>
              <a:rPr lang="en-US" dirty="0"/>
              <a:t>a 404 page to the blank site template</a:t>
            </a:r>
          </a:p>
          <a:p>
            <a:pPr lvl="1"/>
            <a:r>
              <a:rPr lang="en-US" dirty="0" smtClean="0"/>
              <a:t>Fixed </a:t>
            </a:r>
            <a:r>
              <a:rPr lang="en-US" dirty="0"/>
              <a:t>issue where </a:t>
            </a:r>
            <a:r>
              <a:rPr lang="en-US" dirty="0" err="1"/>
              <a:t>config</a:t>
            </a:r>
            <a:r>
              <a:rPr lang="en-US" dirty="0"/>
              <a:t> element in module manifest throws errors when XML Merge script is in separate file</a:t>
            </a:r>
          </a:p>
          <a:p>
            <a:pPr lvl="1"/>
            <a:r>
              <a:rPr lang="en-US" dirty="0" smtClean="0"/>
              <a:t>Fixed </a:t>
            </a:r>
            <a:r>
              <a:rPr lang="en-US" dirty="0"/>
              <a:t>terminology when changing password as Administrator</a:t>
            </a:r>
          </a:p>
          <a:p>
            <a:pPr lvl="1"/>
            <a:r>
              <a:rPr lang="en-US" dirty="0" smtClean="0"/>
              <a:t>Fixed </a:t>
            </a:r>
            <a:r>
              <a:rPr lang="en-US" dirty="0"/>
              <a:t>Console module so that it ignores pages that are not intended to be included in the menu</a:t>
            </a:r>
          </a:p>
          <a:p>
            <a:pPr lvl="1"/>
            <a:r>
              <a:rPr lang="en-US" dirty="0" smtClean="0"/>
              <a:t>Fixed </a:t>
            </a:r>
            <a:r>
              <a:rPr lang="en-US" dirty="0"/>
              <a:t>access control so that Deny permissions always </a:t>
            </a:r>
            <a:r>
              <a:rPr lang="en-US" dirty="0" err="1"/>
              <a:t>ovveride</a:t>
            </a:r>
            <a:r>
              <a:rPr lang="en-US" dirty="0"/>
              <a:t> Grant permissions</a:t>
            </a:r>
          </a:p>
          <a:p>
            <a:pPr lvl="1"/>
            <a:r>
              <a:rPr lang="en-US" dirty="0" smtClean="0"/>
              <a:t>Fixed </a:t>
            </a:r>
            <a:r>
              <a:rPr lang="en-US" dirty="0"/>
              <a:t>access control so that Navigate permission can be denied</a:t>
            </a:r>
          </a:p>
          <a:p>
            <a:pPr lvl="1"/>
            <a:r>
              <a:rPr lang="en-US" dirty="0" smtClean="0"/>
              <a:t>Enhanced </a:t>
            </a:r>
            <a:r>
              <a:rPr lang="en-US" dirty="0"/>
              <a:t>permissions grid so that full control specification can not be overridden for specific permissions</a:t>
            </a:r>
          </a:p>
          <a:p>
            <a:pPr lvl="1"/>
            <a:r>
              <a:rPr lang="en-US" dirty="0" smtClean="0"/>
              <a:t>Enhanced </a:t>
            </a:r>
            <a:r>
              <a:rPr lang="en-US" dirty="0"/>
              <a:t>control panel so that Stay In Edit Mode option is always available</a:t>
            </a:r>
          </a:p>
          <a:p>
            <a:pPr lvl="1"/>
            <a:r>
              <a:rPr lang="en-US" dirty="0" smtClean="0"/>
              <a:t>Make </a:t>
            </a:r>
            <a:r>
              <a:rPr lang="en-US" dirty="0"/>
              <a:t>application FIPS compliant</a:t>
            </a:r>
          </a:p>
          <a:p>
            <a:pPr lvl="1"/>
            <a:r>
              <a:rPr lang="en-US" dirty="0" smtClean="0"/>
              <a:t>Fixed </a:t>
            </a:r>
            <a:r>
              <a:rPr lang="en-US" dirty="0"/>
              <a:t>issue preventing DAM from being used in Group mode</a:t>
            </a:r>
          </a:p>
          <a:p>
            <a:pPr lvl="1"/>
            <a:r>
              <a:rPr lang="en-US" dirty="0" smtClean="0"/>
              <a:t>Fixed </a:t>
            </a:r>
            <a:r>
              <a:rPr lang="en-US" dirty="0" err="1"/>
              <a:t>javascript</a:t>
            </a:r>
            <a:r>
              <a:rPr lang="en-US" dirty="0"/>
              <a:t> issue in </a:t>
            </a:r>
            <a:r>
              <a:rPr lang="en-US" dirty="0" err="1"/>
              <a:t>DNNMenuProvider</a:t>
            </a:r>
            <a:endParaRPr lang="en-US" dirty="0"/>
          </a:p>
          <a:p>
            <a:pPr lvl="1"/>
            <a:r>
              <a:rPr lang="en-US" dirty="0" smtClean="0"/>
              <a:t>Fixed </a:t>
            </a:r>
            <a:r>
              <a:rPr lang="en-US" dirty="0"/>
              <a:t>access control so that module level permissions are observed for all </a:t>
            </a:r>
            <a:r>
              <a:rPr lang="en-US" dirty="0" err="1"/>
              <a:t>individualpermission</a:t>
            </a:r>
            <a:r>
              <a:rPr lang="en-US" dirty="0"/>
              <a:t> types</a:t>
            </a:r>
          </a:p>
          <a:p>
            <a:pPr lvl="1"/>
            <a:r>
              <a:rPr lang="en-US" dirty="0" smtClean="0"/>
              <a:t>Disabled </a:t>
            </a:r>
            <a:r>
              <a:rPr lang="en-US" dirty="0"/>
              <a:t>field validation when changing countries during registration</a:t>
            </a:r>
          </a:p>
          <a:p>
            <a:pPr lvl="1"/>
            <a:r>
              <a:rPr lang="en-US" dirty="0" err="1"/>
              <a:t>ModuleSettingsPresenterBased</a:t>
            </a:r>
            <a:r>
              <a:rPr lang="en-US" dirty="0"/>
              <a:t> now instantiates </a:t>
            </a:r>
            <a:r>
              <a:rPr lang="en-US" dirty="0" err="1"/>
              <a:t>ModuleSettings</a:t>
            </a:r>
            <a:r>
              <a:rPr lang="en-US" dirty="0"/>
              <a:t> and </a:t>
            </a:r>
            <a:r>
              <a:rPr lang="en-US" dirty="0" err="1"/>
              <a:t>TabModuleSettings</a:t>
            </a:r>
            <a:endParaRPr lang="en-US" dirty="0"/>
          </a:p>
          <a:p>
            <a:pPr lvl="1"/>
            <a:r>
              <a:rPr lang="en-US" dirty="0" smtClean="0"/>
              <a:t>Fixed </a:t>
            </a:r>
            <a:r>
              <a:rPr lang="en-US" dirty="0"/>
              <a:t>exception when composing new message to user</a:t>
            </a:r>
          </a:p>
          <a:p>
            <a:pPr lvl="1"/>
            <a:r>
              <a:rPr lang="en-US" dirty="0" err="1"/>
              <a:t>GetUserRoles</a:t>
            </a:r>
            <a:r>
              <a:rPr lang="en-US" dirty="0"/>
              <a:t> will now return an empty list if the user is not valid</a:t>
            </a:r>
          </a:p>
          <a:p>
            <a:pPr lvl="1"/>
            <a:r>
              <a:rPr lang="en-US" dirty="0" smtClean="0"/>
              <a:t>Made </a:t>
            </a:r>
            <a:r>
              <a:rPr lang="en-US" dirty="0"/>
              <a:t>Group pending notification URLs absolute</a:t>
            </a:r>
          </a:p>
        </p:txBody>
      </p:sp>
    </p:spTree>
    <p:extLst>
      <p:ext uri="{BB962C8B-B14F-4D97-AF65-F5344CB8AC3E}">
        <p14:creationId xmlns:p14="http://schemas.microsoft.com/office/powerpoint/2010/main" val="74667112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Highlights</a:t>
            </a:r>
            <a:endParaRPr lang="en-US" dirty="0"/>
          </a:p>
        </p:txBody>
      </p:sp>
      <p:sp>
        <p:nvSpPr>
          <p:cNvPr id="6" name="Content Placeholder 5"/>
          <p:cNvSpPr>
            <a:spLocks noGrp="1"/>
          </p:cNvSpPr>
          <p:nvPr>
            <p:ph idx="1"/>
          </p:nvPr>
        </p:nvSpPr>
        <p:spPr>
          <a:xfrm>
            <a:off x="457200" y="1600200"/>
            <a:ext cx="8229600" cy="5257800"/>
          </a:xfrm>
        </p:spPr>
        <p:txBody>
          <a:bodyPr>
            <a:normAutofit fontScale="40000" lnSpcReduction="20000"/>
          </a:bodyPr>
          <a:lstStyle/>
          <a:p>
            <a:pPr marL="0" indent="0">
              <a:buNone/>
            </a:pPr>
            <a:r>
              <a:rPr lang="en-US" b="1" dirty="0" smtClean="0"/>
              <a:t>v07.02.01 Major Highlights</a:t>
            </a:r>
          </a:p>
          <a:p>
            <a:pPr lvl="1"/>
            <a:r>
              <a:rPr lang="en-US" dirty="0" smtClean="0"/>
              <a:t>Allow </a:t>
            </a:r>
            <a:r>
              <a:rPr lang="en-US" dirty="0"/>
              <a:t>a user using the Windows Live authentication provider to be a member of multiple portals</a:t>
            </a:r>
          </a:p>
          <a:p>
            <a:pPr lvl="1"/>
            <a:r>
              <a:rPr lang="en-US" dirty="0" smtClean="0"/>
              <a:t>Removed </a:t>
            </a:r>
            <a:r>
              <a:rPr lang="en-US" dirty="0"/>
              <a:t>inline style in Logo skin object</a:t>
            </a:r>
          </a:p>
          <a:p>
            <a:pPr lvl="1"/>
            <a:r>
              <a:rPr lang="en-US" dirty="0" smtClean="0"/>
              <a:t>Fixed </a:t>
            </a:r>
            <a:r>
              <a:rPr lang="en-US" dirty="0"/>
              <a:t>Member Directory issue where the same user is displayed multiple times</a:t>
            </a:r>
          </a:p>
          <a:p>
            <a:pPr lvl="1"/>
            <a:r>
              <a:rPr lang="en-US" dirty="0" smtClean="0"/>
              <a:t>Added </a:t>
            </a:r>
            <a:r>
              <a:rPr lang="en-US" dirty="0"/>
              <a:t>stored procedure to prevent error when uninstalling dashboard extension</a:t>
            </a:r>
          </a:p>
          <a:p>
            <a:pPr lvl="1"/>
            <a:r>
              <a:rPr lang="en-US" dirty="0" smtClean="0"/>
              <a:t>Improved </a:t>
            </a:r>
            <a:r>
              <a:rPr lang="en-US" dirty="0"/>
              <a:t>Newsletters so you can send to Social Groups as well as Security Roles</a:t>
            </a:r>
          </a:p>
          <a:p>
            <a:pPr lvl="1"/>
            <a:r>
              <a:rPr lang="en-US" dirty="0" smtClean="0"/>
              <a:t>Fixed </a:t>
            </a:r>
            <a:r>
              <a:rPr lang="en-US" dirty="0"/>
              <a:t>issue where page with a future publish date can not be edited</a:t>
            </a:r>
          </a:p>
          <a:p>
            <a:pPr lvl="1"/>
            <a:r>
              <a:rPr lang="en-US" dirty="0" smtClean="0"/>
              <a:t>Allow </a:t>
            </a:r>
            <a:r>
              <a:rPr lang="en-US" dirty="0"/>
              <a:t>a user to specify both a date and time for publishing in module settings</a:t>
            </a:r>
          </a:p>
          <a:p>
            <a:pPr lvl="1"/>
            <a:r>
              <a:rPr lang="en-US" dirty="0" smtClean="0"/>
              <a:t>Fixed </a:t>
            </a:r>
            <a:r>
              <a:rPr lang="en-US" dirty="0"/>
              <a:t>issue where </a:t>
            </a:r>
            <a:r>
              <a:rPr lang="en-US" dirty="0" err="1"/>
              <a:t>UserInfo</a:t>
            </a:r>
            <a:r>
              <a:rPr lang="en-US" dirty="0"/>
              <a:t> object did not contain </a:t>
            </a:r>
            <a:r>
              <a:rPr lang="en-US" dirty="0" err="1"/>
              <a:t>LastIPAddress</a:t>
            </a:r>
            <a:endParaRPr lang="en-US" dirty="0"/>
          </a:p>
          <a:p>
            <a:pPr lvl="1"/>
            <a:r>
              <a:rPr lang="en-US" dirty="0" smtClean="0"/>
              <a:t>Fixed </a:t>
            </a:r>
            <a:r>
              <a:rPr lang="en-US" dirty="0"/>
              <a:t>Site Group behavior so that Site Settings are populated with current portal properties</a:t>
            </a:r>
          </a:p>
          <a:p>
            <a:pPr lvl="1"/>
            <a:r>
              <a:rPr lang="en-US" dirty="0" smtClean="0"/>
              <a:t>Improved </a:t>
            </a:r>
            <a:r>
              <a:rPr lang="en-US" dirty="0"/>
              <a:t>performance of loading folders that contain a large volume of files</a:t>
            </a:r>
          </a:p>
          <a:p>
            <a:pPr lvl="1"/>
            <a:r>
              <a:rPr lang="en-US" dirty="0" smtClean="0"/>
              <a:t>Fixed </a:t>
            </a:r>
            <a:r>
              <a:rPr lang="en-US" dirty="0"/>
              <a:t>scheduler so that </a:t>
            </a:r>
            <a:r>
              <a:rPr lang="en-US" dirty="0" err="1"/>
              <a:t>Application_Start</a:t>
            </a:r>
            <a:r>
              <a:rPr lang="en-US" dirty="0"/>
              <a:t> is recognized when using Request mode</a:t>
            </a:r>
          </a:p>
          <a:p>
            <a:pPr lvl="1"/>
            <a:r>
              <a:rPr lang="en-US" dirty="0" smtClean="0"/>
              <a:t>Fixed </a:t>
            </a:r>
            <a:r>
              <a:rPr lang="en-US" dirty="0"/>
              <a:t>search by tag functionality</a:t>
            </a:r>
          </a:p>
          <a:p>
            <a:pPr lvl="1"/>
            <a:r>
              <a:rPr lang="en-US" dirty="0" smtClean="0"/>
              <a:t>Fixed </a:t>
            </a:r>
            <a:r>
              <a:rPr lang="en-US" dirty="0"/>
              <a:t>Users Online so that it is thread-safe</a:t>
            </a:r>
          </a:p>
          <a:p>
            <a:pPr lvl="1"/>
            <a:r>
              <a:rPr lang="en-US" dirty="0" smtClean="0"/>
              <a:t>Enhancement </a:t>
            </a:r>
            <a:r>
              <a:rPr lang="en-US" dirty="0"/>
              <a:t>so that Google Analytics does not track admin or host user activity</a:t>
            </a:r>
          </a:p>
          <a:p>
            <a:pPr lvl="1"/>
            <a:r>
              <a:rPr lang="en-US" dirty="0" smtClean="0"/>
              <a:t>Enhanced </a:t>
            </a:r>
            <a:r>
              <a:rPr lang="en-US" dirty="0"/>
              <a:t>Test SMTP options so that it tells you who the email was sent from and to</a:t>
            </a:r>
          </a:p>
          <a:p>
            <a:pPr lvl="1"/>
            <a:r>
              <a:rPr lang="en-US" dirty="0" smtClean="0"/>
              <a:t>Fixed </a:t>
            </a:r>
            <a:r>
              <a:rPr lang="en-US" dirty="0"/>
              <a:t>issue preventing the closing of the "Welcome to Your Installation" pop up</a:t>
            </a:r>
          </a:p>
          <a:p>
            <a:pPr lvl="1"/>
            <a:r>
              <a:rPr lang="en-US" dirty="0" smtClean="0"/>
              <a:t>Search </a:t>
            </a:r>
            <a:r>
              <a:rPr lang="en-US" dirty="0"/>
              <a:t>crawler enhanced to include host pages</a:t>
            </a:r>
          </a:p>
          <a:p>
            <a:pPr lvl="1"/>
            <a:r>
              <a:rPr lang="en-US" dirty="0" smtClean="0"/>
              <a:t>Fixed </a:t>
            </a:r>
            <a:r>
              <a:rPr lang="en-US" dirty="0"/>
              <a:t>issue causing </a:t>
            </a:r>
            <a:r>
              <a:rPr lang="en-US" dirty="0" err="1"/>
              <a:t>SendMail</a:t>
            </a:r>
            <a:r>
              <a:rPr lang="en-US" dirty="0"/>
              <a:t> to crash when sending blank value for to, cc or bcc</a:t>
            </a:r>
          </a:p>
          <a:p>
            <a:pPr lvl="1"/>
            <a:r>
              <a:rPr lang="en-US" dirty="0" smtClean="0"/>
              <a:t>Fixed </a:t>
            </a:r>
            <a:r>
              <a:rPr lang="en-US" dirty="0"/>
              <a:t>user profile so that users can view their friends profile info if security is set to Friends</a:t>
            </a:r>
          </a:p>
          <a:p>
            <a:pPr lvl="1"/>
            <a:r>
              <a:rPr lang="en-US" dirty="0" smtClean="0"/>
              <a:t>Fixed </a:t>
            </a:r>
            <a:r>
              <a:rPr lang="en-US" dirty="0"/>
              <a:t>Splash page behavior</a:t>
            </a:r>
          </a:p>
          <a:p>
            <a:pPr lvl="1"/>
            <a:r>
              <a:rPr lang="en-US" dirty="0" smtClean="0"/>
              <a:t>Fixed </a:t>
            </a:r>
            <a:r>
              <a:rPr lang="en-US" dirty="0"/>
              <a:t>issues where updating a journal item was creating a new record instead of updating existing one</a:t>
            </a:r>
          </a:p>
          <a:p>
            <a:pPr lvl="1"/>
            <a:r>
              <a:rPr lang="en-US" dirty="0" smtClean="0"/>
              <a:t>Fixed </a:t>
            </a:r>
            <a:r>
              <a:rPr lang="en-US" dirty="0"/>
              <a:t>issue where upgrading from an older version was not cleaning up </a:t>
            </a:r>
            <a:r>
              <a:rPr lang="en-US" dirty="0" err="1"/>
              <a:t>auth</a:t>
            </a:r>
            <a:r>
              <a:rPr lang="en-US" dirty="0"/>
              <a:t> systems, providers and optional modules</a:t>
            </a:r>
          </a:p>
          <a:p>
            <a:pPr lvl="1"/>
            <a:r>
              <a:rPr lang="en-US" dirty="0" smtClean="0"/>
              <a:t>Enhanced </a:t>
            </a:r>
            <a:r>
              <a:rPr lang="en-US" dirty="0"/>
              <a:t>uploading new extension experience to show progress indicator</a:t>
            </a:r>
          </a:p>
          <a:p>
            <a:pPr lvl="1"/>
            <a:r>
              <a:rPr lang="en-US" dirty="0" smtClean="0"/>
              <a:t>Fixed </a:t>
            </a:r>
            <a:r>
              <a:rPr lang="en-US" dirty="0"/>
              <a:t>issue where User could not reply to Message</a:t>
            </a:r>
          </a:p>
          <a:p>
            <a:pPr lvl="1"/>
            <a:r>
              <a:rPr lang="en-US" dirty="0" smtClean="0"/>
              <a:t>Added </a:t>
            </a:r>
            <a:r>
              <a:rPr lang="en-US" dirty="0"/>
              <a:t>new host setting to optionally disable critical error reports displayed in page</a:t>
            </a:r>
          </a:p>
          <a:p>
            <a:pPr lvl="1"/>
            <a:r>
              <a:rPr lang="en-US" dirty="0" smtClean="0"/>
              <a:t>Fixed </a:t>
            </a:r>
            <a:r>
              <a:rPr lang="en-US" dirty="0"/>
              <a:t>upgrade issue if previous version of module creator was installed</a:t>
            </a:r>
          </a:p>
          <a:p>
            <a:pPr lvl="1"/>
            <a:r>
              <a:rPr lang="en-US" dirty="0" smtClean="0"/>
              <a:t>Fixed </a:t>
            </a:r>
            <a:r>
              <a:rPr lang="en-US" dirty="0"/>
              <a:t>an issue where user folders were not deleted when a user was deleted</a:t>
            </a:r>
          </a:p>
        </p:txBody>
      </p:sp>
    </p:spTree>
    <p:extLst>
      <p:ext uri="{BB962C8B-B14F-4D97-AF65-F5344CB8AC3E}">
        <p14:creationId xmlns:p14="http://schemas.microsoft.com/office/powerpoint/2010/main" val="11373361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Fixes</a:t>
            </a:r>
            <a:endParaRPr lang="en-US" dirty="0"/>
          </a:p>
        </p:txBody>
      </p:sp>
      <p:sp>
        <p:nvSpPr>
          <p:cNvPr id="3" name="Content Placeholder 2"/>
          <p:cNvSpPr>
            <a:spLocks noGrp="1"/>
          </p:cNvSpPr>
          <p:nvPr>
            <p:ph idx="1"/>
          </p:nvPr>
        </p:nvSpPr>
        <p:spPr>
          <a:xfrm>
            <a:off x="457200" y="1600200"/>
            <a:ext cx="8229600" cy="4521874"/>
          </a:xfrm>
        </p:spPr>
        <p:txBody>
          <a:bodyPr>
            <a:normAutofit/>
          </a:bodyPr>
          <a:lstStyle/>
          <a:p>
            <a:r>
              <a:rPr lang="en-US" b="1" dirty="0"/>
              <a:t>Security Fixes</a:t>
            </a:r>
          </a:p>
          <a:p>
            <a:pPr lvl="1"/>
            <a:r>
              <a:rPr lang="en-US" dirty="0"/>
              <a:t>None</a:t>
            </a:r>
          </a:p>
          <a:p>
            <a:r>
              <a:rPr lang="en-US" b="1" dirty="0" smtClean="0"/>
              <a:t>Modules</a:t>
            </a:r>
          </a:p>
          <a:p>
            <a:pPr lvl="1"/>
            <a:r>
              <a:rPr lang="en-US" dirty="0"/>
              <a:t>None</a:t>
            </a:r>
          </a:p>
          <a:p>
            <a:r>
              <a:rPr lang="en-US" b="1" dirty="0" smtClean="0"/>
              <a:t>Providers</a:t>
            </a:r>
          </a:p>
          <a:p>
            <a:pPr lvl="1"/>
            <a:r>
              <a:rPr lang="en-US" dirty="0" smtClean="0"/>
              <a:t>None</a:t>
            </a:r>
            <a:endParaRPr lang="en-US" dirty="0"/>
          </a:p>
        </p:txBody>
      </p:sp>
    </p:spTree>
    <p:extLst>
      <p:ext uri="{BB962C8B-B14F-4D97-AF65-F5344CB8AC3E}">
        <p14:creationId xmlns:p14="http://schemas.microsoft.com/office/powerpoint/2010/main" val="409790233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1893938" y="1600200"/>
            <a:ext cx="5080000" cy="4826000"/>
          </a:xfrm>
          <a:prstGeom prst="rect">
            <a:avLst/>
          </a:prstGeom>
          <a:noFill/>
          <a:ln w="12700" cap="flat">
            <a:noFill/>
            <a:miter lim="800000"/>
            <a:headEnd/>
            <a:tailEnd/>
          </a:ln>
        </p:spPr>
      </p:pic>
      <p:sp>
        <p:nvSpPr>
          <p:cNvPr id="6" name="Title 5"/>
          <p:cNvSpPr>
            <a:spLocks noGrp="1"/>
          </p:cNvSpPr>
          <p:nvPr>
            <p:ph type="ctrTitle"/>
          </p:nvPr>
        </p:nvSpPr>
        <p:spPr/>
        <p:txBody>
          <a:bodyPr/>
          <a:lstStyle/>
          <a:p>
            <a:r>
              <a:rPr lang="en-US" dirty="0" smtClean="0"/>
              <a:t>Module Updates</a:t>
            </a:r>
            <a:endParaRPr lang="en-US" dirty="0"/>
          </a:p>
        </p:txBody>
      </p:sp>
      <p:sp>
        <p:nvSpPr>
          <p:cNvPr id="7" name="Subtitle 6"/>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3603767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DNN Modules - Overview</a:t>
            </a:r>
            <a:endParaRPr lang="en-US" dirty="0"/>
          </a:p>
        </p:txBody>
      </p:sp>
      <p:sp>
        <p:nvSpPr>
          <p:cNvPr id="4" name="Content Placeholder 3"/>
          <p:cNvSpPr>
            <a:spLocks noGrp="1"/>
          </p:cNvSpPr>
          <p:nvPr>
            <p:ph sz="half" idx="1"/>
          </p:nvPr>
        </p:nvSpPr>
        <p:spPr>
          <a:xfrm>
            <a:off x="457200" y="1600200"/>
            <a:ext cx="4038600" cy="5128627"/>
          </a:xfrm>
        </p:spPr>
        <p:txBody>
          <a:bodyPr>
            <a:normAutofit fontScale="55000" lnSpcReduction="20000"/>
          </a:bodyPr>
          <a:lstStyle/>
          <a:p>
            <a:r>
              <a:rPr lang="en-US" dirty="0" smtClean="0"/>
              <a:t>DotNetNuke</a:t>
            </a:r>
            <a:r>
              <a:rPr lang="da-DK" dirty="0"/>
              <a:t>®</a:t>
            </a:r>
            <a:r>
              <a:rPr lang="en-US" dirty="0" smtClean="0"/>
              <a:t> Skins</a:t>
            </a:r>
          </a:p>
          <a:p>
            <a:pPr lvl="1"/>
            <a:r>
              <a:rPr lang="da-DK" dirty="0" err="1"/>
              <a:t>Wed</a:t>
            </a:r>
            <a:r>
              <a:rPr lang="da-DK" dirty="0"/>
              <a:t> </a:t>
            </a:r>
            <a:r>
              <a:rPr lang="da-DK" dirty="0" err="1"/>
              <a:t>Sep</a:t>
            </a:r>
            <a:r>
              <a:rPr lang="da-DK" dirty="0"/>
              <a:t> 14, </a:t>
            </a:r>
            <a:r>
              <a:rPr lang="da-DK" dirty="0" smtClean="0"/>
              <a:t>2011</a:t>
            </a:r>
          </a:p>
          <a:p>
            <a:r>
              <a:rPr lang="da-DK" dirty="0"/>
              <a:t>DotNetNuke® </a:t>
            </a:r>
            <a:r>
              <a:rPr lang="da-DK" dirty="0" err="1" smtClean="0"/>
              <a:t>Announcements</a:t>
            </a:r>
            <a:endParaRPr lang="da-DK" dirty="0" smtClean="0"/>
          </a:p>
          <a:p>
            <a:pPr lvl="1"/>
            <a:r>
              <a:rPr lang="en-US" dirty="0"/>
              <a:t>Sun Jun 30, </a:t>
            </a:r>
            <a:r>
              <a:rPr lang="en-US" dirty="0" smtClean="0"/>
              <a:t>2013</a:t>
            </a:r>
          </a:p>
          <a:p>
            <a:r>
              <a:rPr lang="en-US" dirty="0"/>
              <a:t>DNN Blog</a:t>
            </a:r>
          </a:p>
          <a:p>
            <a:pPr lvl="1"/>
            <a:r>
              <a:rPr lang="cs-CZ" dirty="0" err="1"/>
              <a:t>Tue</a:t>
            </a:r>
            <a:r>
              <a:rPr lang="cs-CZ" dirty="0"/>
              <a:t> Jan 28, </a:t>
            </a:r>
            <a:r>
              <a:rPr lang="cs-CZ" dirty="0" smtClean="0"/>
              <a:t>2014</a:t>
            </a:r>
          </a:p>
          <a:p>
            <a:r>
              <a:rPr lang="sk-SK" dirty="0" smtClean="0"/>
              <a:t>DotNetNuke® Documents</a:t>
            </a:r>
          </a:p>
          <a:p>
            <a:pPr lvl="1"/>
            <a:r>
              <a:rPr lang="en-US" dirty="0" smtClean="0"/>
              <a:t>Fri </a:t>
            </a:r>
            <a:r>
              <a:rPr lang="en-US" dirty="0"/>
              <a:t>Jun 7, </a:t>
            </a:r>
            <a:r>
              <a:rPr lang="en-US" dirty="0" smtClean="0"/>
              <a:t>2013</a:t>
            </a:r>
          </a:p>
          <a:p>
            <a:r>
              <a:rPr lang="en-US" dirty="0"/>
              <a:t>DotNetNuke® </a:t>
            </a:r>
            <a:r>
              <a:rPr lang="en-US" dirty="0" smtClean="0"/>
              <a:t>Events</a:t>
            </a:r>
          </a:p>
          <a:p>
            <a:pPr lvl="1"/>
            <a:r>
              <a:rPr lang="cs-CZ" dirty="0" err="1" smtClean="0"/>
              <a:t>Thu</a:t>
            </a:r>
            <a:r>
              <a:rPr lang="cs-CZ" dirty="0" smtClean="0"/>
              <a:t> </a:t>
            </a:r>
            <a:r>
              <a:rPr lang="cs-CZ" dirty="0" err="1" smtClean="0"/>
              <a:t>Feb</a:t>
            </a:r>
            <a:r>
              <a:rPr lang="cs-CZ" dirty="0" smtClean="0"/>
              <a:t> 6, 2014</a:t>
            </a:r>
            <a:endParaRPr lang="en-US" dirty="0" smtClean="0"/>
          </a:p>
          <a:p>
            <a:r>
              <a:rPr lang="en-US" b="1" dirty="0" err="1" smtClean="0"/>
              <a:t>DotNetNuke</a:t>
            </a:r>
            <a:r>
              <a:rPr lang="en-US" b="1" dirty="0"/>
              <a:t>® </a:t>
            </a:r>
            <a:r>
              <a:rPr lang="en-US" b="1" dirty="0" smtClean="0"/>
              <a:t>FAQ</a:t>
            </a:r>
          </a:p>
          <a:p>
            <a:pPr lvl="1"/>
            <a:r>
              <a:rPr lang="da-DK" b="1" dirty="0" err="1"/>
              <a:t>Wed</a:t>
            </a:r>
            <a:r>
              <a:rPr lang="da-DK" b="1" dirty="0"/>
              <a:t> </a:t>
            </a:r>
            <a:r>
              <a:rPr lang="da-DK" b="1" dirty="0" err="1"/>
              <a:t>Feb</a:t>
            </a:r>
            <a:r>
              <a:rPr lang="da-DK" b="1" dirty="0"/>
              <a:t> 12, 2014</a:t>
            </a:r>
          </a:p>
          <a:p>
            <a:r>
              <a:rPr lang="cs-CZ" dirty="0" err="1" smtClean="0"/>
              <a:t>DotNetNuke</a:t>
            </a:r>
            <a:r>
              <a:rPr lang="cs-CZ" dirty="0"/>
              <a:t>® </a:t>
            </a:r>
            <a:r>
              <a:rPr lang="cs-CZ" dirty="0" smtClean="0"/>
              <a:t>Feedback</a:t>
            </a:r>
          </a:p>
          <a:p>
            <a:pPr lvl="1"/>
            <a:r>
              <a:rPr lang="cs-CZ" dirty="0" err="1"/>
              <a:t>Fri</a:t>
            </a:r>
            <a:r>
              <a:rPr lang="cs-CZ" dirty="0"/>
              <a:t> </a:t>
            </a:r>
            <a:r>
              <a:rPr lang="cs-CZ" dirty="0" err="1"/>
              <a:t>Oct</a:t>
            </a:r>
            <a:r>
              <a:rPr lang="cs-CZ" dirty="0"/>
              <a:t> 4, </a:t>
            </a:r>
            <a:r>
              <a:rPr lang="cs-CZ" dirty="0" smtClean="0"/>
              <a:t>2013</a:t>
            </a:r>
          </a:p>
          <a:p>
            <a:r>
              <a:rPr lang="cs-CZ" dirty="0"/>
              <a:t>DotNetNuke® </a:t>
            </a:r>
            <a:r>
              <a:rPr lang="cs-CZ" dirty="0" err="1" smtClean="0"/>
              <a:t>Forum</a:t>
            </a:r>
            <a:endParaRPr lang="cs-CZ" dirty="0" smtClean="0"/>
          </a:p>
          <a:p>
            <a:pPr lvl="1"/>
            <a:r>
              <a:rPr lang="ro-RO" dirty="0"/>
              <a:t>Wed Jul 20, </a:t>
            </a:r>
            <a:r>
              <a:rPr lang="ro-RO" dirty="0" smtClean="0"/>
              <a:t>2011</a:t>
            </a:r>
          </a:p>
          <a:p>
            <a:r>
              <a:rPr lang="ro-RO" dirty="0"/>
              <a:t>DotNetNuke® </a:t>
            </a:r>
            <a:r>
              <a:rPr lang="ro-RO" dirty="0" smtClean="0"/>
              <a:t>Gallery</a:t>
            </a:r>
          </a:p>
          <a:p>
            <a:pPr lvl="1"/>
            <a:r>
              <a:rPr lang="ro-RO" dirty="0"/>
              <a:t>Sun Jul 3, </a:t>
            </a:r>
            <a:r>
              <a:rPr lang="ro-RO" dirty="0" smtClean="0"/>
              <a:t>2011</a:t>
            </a:r>
          </a:p>
          <a:p>
            <a:r>
              <a:rPr lang="ro-RO" dirty="0"/>
              <a:t>DotNetNuke® </a:t>
            </a:r>
            <a:r>
              <a:rPr lang="ro-RO" dirty="0" smtClean="0"/>
              <a:t>Iframe</a:t>
            </a:r>
          </a:p>
          <a:p>
            <a:pPr lvl="1"/>
            <a:r>
              <a:rPr lang="en-US" dirty="0"/>
              <a:t>Sun Jun 30, </a:t>
            </a:r>
            <a:r>
              <a:rPr lang="en-US" dirty="0" smtClean="0"/>
              <a:t>2013</a:t>
            </a:r>
          </a:p>
          <a:p>
            <a:r>
              <a:rPr lang="en-US" b="1" dirty="0"/>
              <a:t>DotNetNuke® </a:t>
            </a:r>
            <a:r>
              <a:rPr lang="en-US" b="1" dirty="0" smtClean="0"/>
              <a:t>Links</a:t>
            </a:r>
          </a:p>
          <a:p>
            <a:pPr lvl="1"/>
            <a:r>
              <a:rPr lang="en-US" b="1" dirty="0" smtClean="0"/>
              <a:t>Fri Mar 7, 2014</a:t>
            </a:r>
            <a:endParaRPr lang="en-US" b="1" dirty="0"/>
          </a:p>
        </p:txBody>
      </p:sp>
      <p:sp>
        <p:nvSpPr>
          <p:cNvPr id="5" name="Content Placeholder 4"/>
          <p:cNvSpPr>
            <a:spLocks noGrp="1"/>
          </p:cNvSpPr>
          <p:nvPr>
            <p:ph sz="half" idx="2"/>
          </p:nvPr>
        </p:nvSpPr>
        <p:spPr>
          <a:xfrm>
            <a:off x="4648200" y="1600200"/>
            <a:ext cx="4038600" cy="5128627"/>
          </a:xfrm>
        </p:spPr>
        <p:txBody>
          <a:bodyPr>
            <a:normAutofit fontScale="55000" lnSpcReduction="20000"/>
          </a:bodyPr>
          <a:lstStyle/>
          <a:p>
            <a:r>
              <a:rPr lang="en-US" dirty="0"/>
              <a:t>DotNetNuke® News Feeds</a:t>
            </a:r>
          </a:p>
          <a:p>
            <a:pPr lvl="1"/>
            <a:r>
              <a:rPr lang="cs-CZ" dirty="0" err="1"/>
              <a:t>Thu</a:t>
            </a:r>
            <a:r>
              <a:rPr lang="cs-CZ" dirty="0"/>
              <a:t> </a:t>
            </a:r>
            <a:r>
              <a:rPr lang="cs-CZ" dirty="0" err="1"/>
              <a:t>Mar</a:t>
            </a:r>
            <a:r>
              <a:rPr lang="cs-CZ" dirty="0"/>
              <a:t> 28, 2013</a:t>
            </a:r>
            <a:endParaRPr lang="en-US" dirty="0"/>
          </a:p>
          <a:p>
            <a:r>
              <a:rPr lang="en-US" dirty="0"/>
              <a:t>DotNetNuke® Media</a:t>
            </a:r>
          </a:p>
          <a:p>
            <a:pPr lvl="1"/>
            <a:r>
              <a:rPr lang="en-US" dirty="0"/>
              <a:t>Sun Feb 9, </a:t>
            </a:r>
            <a:r>
              <a:rPr lang="en-US" dirty="0" smtClean="0"/>
              <a:t>2014</a:t>
            </a:r>
          </a:p>
          <a:p>
            <a:r>
              <a:rPr lang="en-US" dirty="0" smtClean="0"/>
              <a:t>DotNetNuke</a:t>
            </a:r>
            <a:r>
              <a:rPr lang="en-US" dirty="0"/>
              <a:t>® Reports</a:t>
            </a:r>
          </a:p>
          <a:p>
            <a:pPr lvl="1"/>
            <a:r>
              <a:rPr lang="en-US" dirty="0"/>
              <a:t>Mon Feb 10, </a:t>
            </a:r>
            <a:r>
              <a:rPr lang="en-US" dirty="0" smtClean="0"/>
              <a:t>2014</a:t>
            </a:r>
          </a:p>
          <a:p>
            <a:r>
              <a:rPr lang="en-US" dirty="0" smtClean="0"/>
              <a:t>DotNetNuke</a:t>
            </a:r>
            <a:r>
              <a:rPr lang="en-US" dirty="0"/>
              <a:t>® Repository</a:t>
            </a:r>
          </a:p>
          <a:p>
            <a:pPr lvl="1"/>
            <a:r>
              <a:rPr lang="cs-CZ" dirty="0" err="1"/>
              <a:t>Thu</a:t>
            </a:r>
            <a:r>
              <a:rPr lang="cs-CZ" dirty="0"/>
              <a:t> Dec 22, 2011</a:t>
            </a:r>
            <a:endParaRPr lang="en-US" dirty="0"/>
          </a:p>
          <a:p>
            <a:r>
              <a:rPr lang="en-US" dirty="0"/>
              <a:t>DotNetNuke® Store</a:t>
            </a:r>
          </a:p>
          <a:p>
            <a:pPr lvl="1"/>
            <a:r>
              <a:rPr lang="sk-SK" dirty="0"/>
              <a:t>Sun Nov 18, 2012</a:t>
            </a:r>
            <a:endParaRPr lang="en-US" dirty="0"/>
          </a:p>
          <a:p>
            <a:r>
              <a:rPr lang="en-US" dirty="0"/>
              <a:t>DotNetNuke® Survey</a:t>
            </a:r>
          </a:p>
          <a:p>
            <a:pPr lvl="1"/>
            <a:r>
              <a:rPr lang="ro-RO" dirty="0"/>
              <a:t>Sun Jul 3, 2011</a:t>
            </a:r>
            <a:endParaRPr lang="en-US" dirty="0"/>
          </a:p>
          <a:p>
            <a:r>
              <a:rPr lang="en-US" dirty="0"/>
              <a:t>DNN® Form and List</a:t>
            </a:r>
          </a:p>
          <a:p>
            <a:pPr lvl="1"/>
            <a:r>
              <a:rPr lang="cs-CZ" dirty="0" err="1"/>
              <a:t>Thu</a:t>
            </a:r>
            <a:r>
              <a:rPr lang="cs-CZ" dirty="0"/>
              <a:t> </a:t>
            </a:r>
            <a:r>
              <a:rPr lang="cs-CZ" dirty="0" err="1"/>
              <a:t>Oct</a:t>
            </a:r>
            <a:r>
              <a:rPr lang="cs-CZ" dirty="0"/>
              <a:t> 3, 2013</a:t>
            </a:r>
            <a:endParaRPr lang="en-US" dirty="0"/>
          </a:p>
          <a:p>
            <a:r>
              <a:rPr lang="en-US" dirty="0"/>
              <a:t>DotNetNuke® Users Online</a:t>
            </a:r>
          </a:p>
          <a:p>
            <a:pPr lvl="1"/>
            <a:r>
              <a:rPr lang="cs-CZ" dirty="0" err="1"/>
              <a:t>Thu</a:t>
            </a:r>
            <a:r>
              <a:rPr lang="cs-CZ" dirty="0"/>
              <a:t> Jun 11, 2009</a:t>
            </a:r>
            <a:endParaRPr lang="en-US" dirty="0"/>
          </a:p>
          <a:p>
            <a:r>
              <a:rPr lang="en-US" dirty="0"/>
              <a:t>DotNetNuke® Wiki</a:t>
            </a:r>
          </a:p>
          <a:p>
            <a:pPr lvl="1"/>
            <a:r>
              <a:rPr lang="en-US" dirty="0" smtClean="0"/>
              <a:t>Tue Nov 5, 2013</a:t>
            </a:r>
            <a:endParaRPr lang="en-US" dirty="0"/>
          </a:p>
          <a:p>
            <a:r>
              <a:rPr lang="en-US" dirty="0"/>
              <a:t>DotNetNuke® XML</a:t>
            </a:r>
          </a:p>
          <a:p>
            <a:pPr lvl="1"/>
            <a:r>
              <a:rPr lang="cs-CZ" dirty="0" err="1"/>
              <a:t>Thu</a:t>
            </a:r>
            <a:r>
              <a:rPr lang="cs-CZ" dirty="0"/>
              <a:t> </a:t>
            </a:r>
            <a:r>
              <a:rPr lang="cs-CZ" dirty="0" err="1"/>
              <a:t>Sep</a:t>
            </a:r>
            <a:r>
              <a:rPr lang="cs-CZ" dirty="0"/>
              <a:t> 15, 2011</a:t>
            </a:r>
            <a:endParaRPr lang="en-US" dirty="0"/>
          </a:p>
          <a:p>
            <a:r>
              <a:rPr lang="en-US" dirty="0" smtClean="0"/>
              <a:t>DotNetNuke</a:t>
            </a:r>
            <a:r>
              <a:rPr lang="en-US" dirty="0"/>
              <a:t>® </a:t>
            </a:r>
            <a:r>
              <a:rPr lang="en-US" dirty="0" err="1"/>
              <a:t>Auth</a:t>
            </a:r>
            <a:r>
              <a:rPr lang="en-US" dirty="0"/>
              <a:t>: Active </a:t>
            </a:r>
            <a:r>
              <a:rPr lang="en-US" dirty="0" smtClean="0"/>
              <a:t>Directory</a:t>
            </a:r>
          </a:p>
          <a:p>
            <a:pPr lvl="1"/>
            <a:r>
              <a:rPr lang="cs-CZ" dirty="0" err="1"/>
              <a:t>Thu</a:t>
            </a:r>
            <a:r>
              <a:rPr lang="cs-CZ" dirty="0"/>
              <a:t> </a:t>
            </a:r>
            <a:r>
              <a:rPr lang="cs-CZ" dirty="0" err="1"/>
              <a:t>Mar</a:t>
            </a:r>
            <a:r>
              <a:rPr lang="cs-CZ" dirty="0"/>
              <a:t> 14, 2013</a:t>
            </a:r>
            <a:endParaRPr lang="en-US" dirty="0"/>
          </a:p>
        </p:txBody>
      </p:sp>
    </p:spTree>
    <p:extLst>
      <p:ext uri="{BB962C8B-B14F-4D97-AF65-F5344CB8AC3E}">
        <p14:creationId xmlns:p14="http://schemas.microsoft.com/office/powerpoint/2010/main" val="86694702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DotNetNuke</a:t>
            </a:r>
            <a:r>
              <a:rPr lang="en-US" dirty="0" smtClean="0"/>
              <a:t> FAQ</a:t>
            </a:r>
            <a:endParaRPr lang="en-US" dirty="0"/>
          </a:p>
        </p:txBody>
      </p:sp>
      <p:sp>
        <p:nvSpPr>
          <p:cNvPr id="4" name="Content Placeholder 3"/>
          <p:cNvSpPr>
            <a:spLocks noGrp="1"/>
          </p:cNvSpPr>
          <p:nvPr>
            <p:ph sz="half" idx="1"/>
          </p:nvPr>
        </p:nvSpPr>
        <p:spPr/>
        <p:txBody>
          <a:bodyPr/>
          <a:lstStyle/>
          <a:p>
            <a:pPr marL="304800" indent="-304800">
              <a:spcBef>
                <a:spcPct val="0"/>
              </a:spcBef>
            </a:pPr>
            <a:r>
              <a:rPr lang="en-US" dirty="0" smtClean="0"/>
              <a:t>v05.01.01 Released</a:t>
            </a:r>
          </a:p>
          <a:p>
            <a:pPr marL="704850" lvl="1" indent="-304800">
              <a:spcBef>
                <a:spcPct val="0"/>
              </a:spcBef>
            </a:pPr>
            <a:r>
              <a:rPr lang="en-US" dirty="0" smtClean="0"/>
              <a:t>Prod: 01/28/14</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878" y="4001987"/>
            <a:ext cx="3617770" cy="190298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0206" y="2721861"/>
            <a:ext cx="3017774" cy="1175462"/>
          </a:xfrm>
          <a:prstGeom prst="rect">
            <a:avLst/>
          </a:prstGeom>
        </p:spPr>
      </p:pic>
    </p:spTree>
    <p:extLst>
      <p:ext uri="{BB962C8B-B14F-4D97-AF65-F5344CB8AC3E}">
        <p14:creationId xmlns:p14="http://schemas.microsoft.com/office/powerpoint/2010/main" val="2055396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Release Notes</a:t>
            </a:r>
            <a:endParaRPr lang="en-US" dirty="0"/>
          </a:p>
        </p:txBody>
      </p:sp>
      <p:sp>
        <p:nvSpPr>
          <p:cNvPr id="6" name="Content Placeholder 5"/>
          <p:cNvSpPr>
            <a:spLocks noGrp="1"/>
          </p:cNvSpPr>
          <p:nvPr>
            <p:ph idx="1"/>
          </p:nvPr>
        </p:nvSpPr>
        <p:spPr>
          <a:xfrm>
            <a:off x="457200" y="1600200"/>
            <a:ext cx="8229600" cy="4632306"/>
          </a:xfrm>
        </p:spPr>
        <p:txBody>
          <a:bodyPr>
            <a:normAutofit/>
          </a:bodyPr>
          <a:lstStyle/>
          <a:p>
            <a:r>
              <a:rPr lang="en-US" dirty="0" smtClean="0"/>
              <a:t>v05.01.01 </a:t>
            </a:r>
            <a:r>
              <a:rPr lang="en-US" dirty="0"/>
              <a:t>Release</a:t>
            </a:r>
          </a:p>
          <a:p>
            <a:pPr lvl="1"/>
            <a:r>
              <a:rPr lang="en-US" dirty="0"/>
              <a:t>RELEASE NOTES</a:t>
            </a:r>
          </a:p>
          <a:p>
            <a:pPr lvl="2"/>
            <a:r>
              <a:rPr lang="en-US" dirty="0" smtClean="0"/>
              <a:t>FAQ </a:t>
            </a:r>
            <a:r>
              <a:rPr lang="en-US" dirty="0"/>
              <a:t>(Frequently Asked Questions) 05.01.01 will work for any DNN version 7.0.6 and up.</a:t>
            </a:r>
          </a:p>
          <a:p>
            <a:pPr lvl="1"/>
            <a:r>
              <a:rPr lang="en-US" dirty="0" smtClean="0"/>
              <a:t>BUG </a:t>
            </a:r>
            <a:r>
              <a:rPr lang="en-US" dirty="0"/>
              <a:t>FIXES</a:t>
            </a:r>
          </a:p>
          <a:p>
            <a:pPr lvl="2"/>
            <a:r>
              <a:rPr lang="en-US" dirty="0" smtClean="0"/>
              <a:t>Search </a:t>
            </a:r>
            <a:r>
              <a:rPr lang="en-US" dirty="0"/>
              <a:t>items indexed clean of HTML tags</a:t>
            </a:r>
          </a:p>
          <a:p>
            <a:pPr lvl="2"/>
            <a:r>
              <a:rPr lang="en-US" dirty="0"/>
              <a:t>Icon URL for edit question corrected</a:t>
            </a:r>
          </a:p>
          <a:p>
            <a:pPr lvl="1"/>
            <a:r>
              <a:rPr lang="en-US" dirty="0"/>
              <a:t>CHANGES</a:t>
            </a:r>
          </a:p>
          <a:p>
            <a:pPr lvl="2"/>
            <a:r>
              <a:rPr lang="en-US" dirty="0" smtClean="0"/>
              <a:t>Search </a:t>
            </a:r>
            <a:r>
              <a:rPr lang="en-US" dirty="0"/>
              <a:t>item date changed from </a:t>
            </a:r>
            <a:r>
              <a:rPr lang="en-US" dirty="0" err="1"/>
              <a:t>createdate</a:t>
            </a:r>
            <a:r>
              <a:rPr lang="en-US" dirty="0"/>
              <a:t>/time to modify date/time</a:t>
            </a:r>
          </a:p>
        </p:txBody>
      </p:sp>
    </p:spTree>
    <p:extLst>
      <p:ext uri="{BB962C8B-B14F-4D97-AF65-F5344CB8AC3E}">
        <p14:creationId xmlns:p14="http://schemas.microsoft.com/office/powerpoint/2010/main" val="189288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to get involved</a:t>
            </a:r>
            <a:endParaRPr lang="en-US" dirty="0"/>
          </a:p>
        </p:txBody>
      </p:sp>
      <p:sp>
        <p:nvSpPr>
          <p:cNvPr id="6" name="Content Placeholder 5"/>
          <p:cNvSpPr>
            <a:spLocks noGrp="1"/>
          </p:cNvSpPr>
          <p:nvPr>
            <p:ph idx="1"/>
          </p:nvPr>
        </p:nvSpPr>
        <p:spPr>
          <a:xfrm>
            <a:off x="457200" y="1600200"/>
            <a:ext cx="8229600" cy="4216283"/>
          </a:xfrm>
        </p:spPr>
        <p:txBody>
          <a:bodyPr wrap="square">
            <a:spAutoFit/>
          </a:bodyPr>
          <a:lstStyle/>
          <a:p>
            <a:pPr>
              <a:lnSpc>
                <a:spcPct val="80000"/>
              </a:lnSpc>
              <a:spcBef>
                <a:spcPct val="0"/>
              </a:spcBef>
              <a:buClrTx/>
            </a:pPr>
            <a:r>
              <a:rPr lang="en-US" sz="2400" b="1" dirty="0" smtClean="0"/>
              <a:t>Register at </a:t>
            </a:r>
            <a:r>
              <a:rPr lang="en-US" sz="2400" b="1" u="sng" dirty="0" smtClean="0">
                <a:solidFill>
                  <a:srgbClr val="0000FF"/>
                </a:solidFill>
                <a:hlinkClick r:id="rId2"/>
              </a:rPr>
              <a:t>www.ChicagoDNN.org</a:t>
            </a:r>
            <a:r>
              <a:rPr lang="en-US" sz="2400" b="1" dirty="0" smtClean="0"/>
              <a:t> for news and announcements</a:t>
            </a:r>
          </a:p>
          <a:p>
            <a:pPr lvl="1">
              <a:lnSpc>
                <a:spcPct val="80000"/>
              </a:lnSpc>
              <a:spcBef>
                <a:spcPct val="0"/>
              </a:spcBef>
            </a:pPr>
            <a:r>
              <a:rPr lang="en-US" sz="2000" dirty="0" smtClean="0"/>
              <a:t>Join the CAGUG Group on </a:t>
            </a:r>
            <a:r>
              <a:rPr lang="en-US" sz="2000" dirty="0" smtClean="0">
                <a:hlinkClick r:id="rId3"/>
              </a:rPr>
              <a:t>www.ChicagoDNN.com</a:t>
            </a:r>
            <a:endParaRPr lang="en-US" sz="2000" dirty="0" smtClean="0"/>
          </a:p>
          <a:p>
            <a:pPr lvl="2">
              <a:lnSpc>
                <a:spcPct val="80000"/>
              </a:lnSpc>
              <a:spcBef>
                <a:spcPct val="0"/>
              </a:spcBef>
            </a:pPr>
            <a:r>
              <a:rPr lang="en-US" sz="1600" dirty="0" smtClean="0"/>
              <a:t>Currently 250 users on the Website </a:t>
            </a:r>
            <a:r>
              <a:rPr lang="en-US" sz="1600" i="1" dirty="0" smtClean="0"/>
              <a:t>(up 11 from last report – Continued Growth)</a:t>
            </a:r>
          </a:p>
          <a:p>
            <a:pPr lvl="1">
              <a:lnSpc>
                <a:spcPct val="80000"/>
              </a:lnSpc>
              <a:spcBef>
                <a:spcPts val="538"/>
              </a:spcBef>
            </a:pPr>
            <a:r>
              <a:rPr lang="en-US" sz="2000" dirty="0" smtClean="0"/>
              <a:t>Join the CADUG Group on </a:t>
            </a:r>
            <a:r>
              <a:rPr lang="en-US" sz="2000" u="sng" dirty="0" smtClean="0">
                <a:solidFill>
                  <a:srgbClr val="0000FF"/>
                </a:solidFill>
                <a:hlinkClick r:id="rId4"/>
              </a:rPr>
              <a:t>www.DnnSoftware.com</a:t>
            </a:r>
            <a:r>
              <a:rPr lang="en-US" sz="2000" dirty="0" smtClean="0"/>
              <a:t> </a:t>
            </a:r>
          </a:p>
          <a:p>
            <a:pPr lvl="2">
              <a:lnSpc>
                <a:spcPct val="80000"/>
              </a:lnSpc>
              <a:spcBef>
                <a:spcPts val="450"/>
              </a:spcBef>
            </a:pPr>
            <a:r>
              <a:rPr lang="en-US" sz="1600" dirty="0" smtClean="0"/>
              <a:t>Currently 67 active members </a:t>
            </a:r>
            <a:r>
              <a:rPr lang="en-US" sz="1600" i="1" dirty="0" smtClean="0"/>
              <a:t>(up 2 from last report)</a:t>
            </a:r>
            <a:endParaRPr lang="en-US" sz="1600" dirty="0" smtClean="0"/>
          </a:p>
          <a:p>
            <a:pPr lvl="1">
              <a:lnSpc>
                <a:spcPct val="80000"/>
              </a:lnSpc>
              <a:spcBef>
                <a:spcPts val="538"/>
              </a:spcBef>
            </a:pPr>
            <a:r>
              <a:rPr lang="en-US" sz="2000" dirty="0" smtClean="0"/>
              <a:t>Join the LinkedIn Group on </a:t>
            </a:r>
            <a:r>
              <a:rPr lang="en-US" sz="2000" u="sng" dirty="0" smtClean="0">
                <a:solidFill>
                  <a:srgbClr val="0000FF"/>
                </a:solidFill>
                <a:hlinkClick r:id="rId5"/>
              </a:rPr>
              <a:t>www.LinkedIn.com</a:t>
            </a:r>
            <a:endParaRPr lang="en-US" sz="2000" dirty="0" smtClean="0"/>
          </a:p>
          <a:p>
            <a:pPr lvl="2">
              <a:lnSpc>
                <a:spcPct val="80000"/>
              </a:lnSpc>
              <a:spcBef>
                <a:spcPts val="450"/>
              </a:spcBef>
            </a:pPr>
            <a:r>
              <a:rPr lang="en-US" sz="1600" dirty="0" smtClean="0"/>
              <a:t>Currently 57 active members </a:t>
            </a:r>
            <a:r>
              <a:rPr lang="en-US" sz="1600" i="1" dirty="0" smtClean="0"/>
              <a:t>(same as last report)</a:t>
            </a:r>
            <a:endParaRPr lang="en-US" sz="1600" dirty="0" smtClean="0"/>
          </a:p>
          <a:p>
            <a:pPr lvl="1">
              <a:lnSpc>
                <a:spcPct val="80000"/>
              </a:lnSpc>
              <a:spcBef>
                <a:spcPts val="538"/>
              </a:spcBef>
            </a:pPr>
            <a:r>
              <a:rPr lang="en-US" sz="2000" dirty="0" smtClean="0"/>
              <a:t>Join the Facebook Group on </a:t>
            </a:r>
            <a:r>
              <a:rPr lang="en-US" sz="2000" u="sng" dirty="0" smtClean="0">
                <a:solidFill>
                  <a:srgbClr val="0000FF"/>
                </a:solidFill>
                <a:hlinkClick r:id="rId6"/>
              </a:rPr>
              <a:t>www.Facebook.com</a:t>
            </a:r>
            <a:r>
              <a:rPr lang="en-US" sz="2000" u="sng" dirty="0" smtClean="0">
                <a:solidFill>
                  <a:srgbClr val="0000FF"/>
                </a:solidFill>
              </a:rPr>
              <a:t>/groups/</a:t>
            </a:r>
            <a:r>
              <a:rPr lang="en-US" sz="2000" u="sng" dirty="0" err="1" smtClean="0">
                <a:solidFill>
                  <a:srgbClr val="0000FF"/>
                </a:solidFill>
              </a:rPr>
              <a:t>cadug</a:t>
            </a:r>
            <a:r>
              <a:rPr lang="en-US" sz="2000" dirty="0" smtClean="0"/>
              <a:t> </a:t>
            </a:r>
          </a:p>
          <a:p>
            <a:pPr lvl="2">
              <a:lnSpc>
                <a:spcPct val="80000"/>
              </a:lnSpc>
              <a:spcBef>
                <a:spcPts val="450"/>
              </a:spcBef>
            </a:pPr>
            <a:r>
              <a:rPr lang="en-US" sz="1600" dirty="0" smtClean="0"/>
              <a:t>Currently 30 active members </a:t>
            </a:r>
            <a:r>
              <a:rPr lang="en-US" sz="1600" i="1" dirty="0" smtClean="0"/>
              <a:t>(up 1 from last report)</a:t>
            </a:r>
          </a:p>
          <a:p>
            <a:pPr lvl="1">
              <a:lnSpc>
                <a:spcPct val="80000"/>
              </a:lnSpc>
              <a:spcBef>
                <a:spcPts val="450"/>
              </a:spcBef>
            </a:pPr>
            <a:r>
              <a:rPr lang="en-US" sz="2000" dirty="0" smtClean="0"/>
              <a:t>Follow us now on Twitter: </a:t>
            </a:r>
            <a:r>
              <a:rPr lang="en-US" sz="2000" u="sng" dirty="0" smtClean="0">
                <a:solidFill>
                  <a:srgbClr val="0000FF"/>
                </a:solidFill>
                <a:hlinkClick r:id="rId7"/>
              </a:rPr>
              <a:t>@ChicagoDNN</a:t>
            </a:r>
            <a:r>
              <a:rPr lang="en-US" sz="2000" u="sng" dirty="0" smtClean="0">
                <a:solidFill>
                  <a:srgbClr val="003DCC"/>
                </a:solidFill>
                <a:hlinkClick r:id="rId7"/>
              </a:rPr>
              <a:t> </a:t>
            </a:r>
            <a:endParaRPr lang="en-US" sz="2000" u="sng" dirty="0" smtClean="0">
              <a:solidFill>
                <a:srgbClr val="003DCC"/>
              </a:solidFill>
            </a:endParaRPr>
          </a:p>
          <a:p>
            <a:pPr lvl="2">
              <a:lnSpc>
                <a:spcPct val="80000"/>
              </a:lnSpc>
              <a:spcBef>
                <a:spcPts val="450"/>
              </a:spcBef>
            </a:pPr>
            <a:r>
              <a:rPr lang="en-US" sz="1600" dirty="0" smtClean="0"/>
              <a:t>Currently 215 people following </a:t>
            </a:r>
            <a:r>
              <a:rPr lang="en-US" sz="1600" i="1" dirty="0" smtClean="0"/>
              <a:t>(up 3 from last report)</a:t>
            </a:r>
          </a:p>
          <a:p>
            <a:pPr lvl="2">
              <a:lnSpc>
                <a:spcPct val="80000"/>
              </a:lnSpc>
              <a:spcBef>
                <a:spcPts val="450"/>
              </a:spcBef>
            </a:pPr>
            <a:r>
              <a:rPr lang="en-US" sz="1600" dirty="0" smtClean="0"/>
              <a:t>Currently following 352 people </a:t>
            </a:r>
            <a:r>
              <a:rPr lang="en-US" sz="1600" i="1" dirty="0" smtClean="0"/>
              <a:t>(up 8 from last report)</a:t>
            </a:r>
            <a:endParaRPr lang="en-US" sz="1600" dirty="0" smtClean="0"/>
          </a:p>
          <a:p>
            <a:pPr lvl="1">
              <a:lnSpc>
                <a:spcPct val="80000"/>
              </a:lnSpc>
              <a:spcBef>
                <a:spcPts val="450"/>
              </a:spcBef>
            </a:pPr>
            <a:r>
              <a:rPr lang="en-US" sz="2000" dirty="0" smtClean="0"/>
              <a:t>Join the CADUG Community on </a:t>
            </a:r>
            <a:r>
              <a:rPr lang="en-US" sz="2000" dirty="0" smtClean="0">
                <a:hlinkClick r:id="rId8"/>
              </a:rPr>
              <a:t>plus.google.com</a:t>
            </a:r>
            <a:endParaRPr lang="en-US" sz="2000" dirty="0"/>
          </a:p>
          <a:p>
            <a:pPr lvl="2">
              <a:lnSpc>
                <a:spcPct val="80000"/>
              </a:lnSpc>
              <a:spcBef>
                <a:spcPts val="450"/>
              </a:spcBef>
            </a:pPr>
            <a:r>
              <a:rPr lang="en-US" sz="1600" dirty="0" smtClean="0"/>
              <a:t>Currently 45 active members </a:t>
            </a:r>
            <a:r>
              <a:rPr lang="en-US" sz="1600" i="1" dirty="0" smtClean="0"/>
              <a:t>(up 3 from last report)</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DNN Links</a:t>
            </a:r>
            <a:endParaRPr lang="en-US" dirty="0"/>
          </a:p>
        </p:txBody>
      </p:sp>
      <p:sp>
        <p:nvSpPr>
          <p:cNvPr id="4" name="Content Placeholder 3"/>
          <p:cNvSpPr>
            <a:spLocks noGrp="1"/>
          </p:cNvSpPr>
          <p:nvPr>
            <p:ph sz="half" idx="1"/>
          </p:nvPr>
        </p:nvSpPr>
        <p:spPr/>
        <p:txBody>
          <a:bodyPr/>
          <a:lstStyle/>
          <a:p>
            <a:pPr marL="304800" indent="-304800">
              <a:spcBef>
                <a:spcPct val="0"/>
              </a:spcBef>
            </a:pPr>
            <a:r>
              <a:rPr lang="en-US" dirty="0" smtClean="0"/>
              <a:t>v06.02.03 Released</a:t>
            </a:r>
          </a:p>
          <a:p>
            <a:pPr marL="704850" lvl="1" indent="-304800">
              <a:spcBef>
                <a:spcPct val="0"/>
              </a:spcBef>
            </a:pPr>
            <a:r>
              <a:rPr lang="en-US" dirty="0" smtClean="0"/>
              <a:t>Prod: 03/07/14</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040680"/>
            <a:ext cx="4011770" cy="208548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0206" y="2964800"/>
            <a:ext cx="3698380" cy="845104"/>
          </a:xfrm>
          <a:prstGeom prst="rect">
            <a:avLst/>
          </a:prstGeom>
        </p:spPr>
      </p:pic>
    </p:spTree>
    <p:extLst>
      <p:ext uri="{BB962C8B-B14F-4D97-AF65-F5344CB8AC3E}">
        <p14:creationId xmlns:p14="http://schemas.microsoft.com/office/powerpoint/2010/main" val="8080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DNN Media</a:t>
            </a:r>
            <a:endParaRPr lang="en-US" dirty="0"/>
          </a:p>
        </p:txBody>
      </p:sp>
      <p:sp>
        <p:nvSpPr>
          <p:cNvPr id="4" name="Content Placeholder 3"/>
          <p:cNvSpPr>
            <a:spLocks noGrp="1"/>
          </p:cNvSpPr>
          <p:nvPr>
            <p:ph sz="half" idx="1"/>
          </p:nvPr>
        </p:nvSpPr>
        <p:spPr/>
        <p:txBody>
          <a:bodyPr/>
          <a:lstStyle/>
          <a:p>
            <a:pPr marL="304800" indent="-304800">
              <a:spcBef>
                <a:spcPct val="0"/>
              </a:spcBef>
            </a:pPr>
            <a:r>
              <a:rPr lang="en-US" dirty="0" smtClean="0"/>
              <a:t>v04.04.02 Released</a:t>
            </a:r>
          </a:p>
          <a:p>
            <a:pPr marL="704850" lvl="1" indent="-304800">
              <a:spcBef>
                <a:spcPct val="0"/>
              </a:spcBef>
            </a:pPr>
            <a:r>
              <a:rPr lang="en-US" dirty="0" smtClean="0"/>
              <a:t>Prod: 02/09/14</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357" y="4096300"/>
            <a:ext cx="3684813" cy="171436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0206" y="2794362"/>
            <a:ext cx="3017774" cy="1030459"/>
          </a:xfrm>
          <a:prstGeom prst="rect">
            <a:avLst/>
          </a:prstGeom>
        </p:spPr>
      </p:pic>
    </p:spTree>
    <p:extLst>
      <p:ext uri="{BB962C8B-B14F-4D97-AF65-F5344CB8AC3E}">
        <p14:creationId xmlns:p14="http://schemas.microsoft.com/office/powerpoint/2010/main" val="4440581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Release Notes</a:t>
            </a:r>
            <a:endParaRPr lang="en-US" dirty="0"/>
          </a:p>
        </p:txBody>
      </p:sp>
      <p:sp>
        <p:nvSpPr>
          <p:cNvPr id="6" name="Content Placeholder 5"/>
          <p:cNvSpPr>
            <a:spLocks noGrp="1"/>
          </p:cNvSpPr>
          <p:nvPr>
            <p:ph idx="1"/>
          </p:nvPr>
        </p:nvSpPr>
        <p:spPr>
          <a:xfrm>
            <a:off x="457200" y="1600200"/>
            <a:ext cx="8229600" cy="4632306"/>
          </a:xfrm>
        </p:spPr>
        <p:txBody>
          <a:bodyPr>
            <a:normAutofit fontScale="70000" lnSpcReduction="20000"/>
          </a:bodyPr>
          <a:lstStyle/>
          <a:p>
            <a:r>
              <a:rPr lang="en-US" dirty="0" smtClean="0"/>
              <a:t>v04.04.02 Release</a:t>
            </a:r>
          </a:p>
          <a:p>
            <a:pPr lvl="1"/>
            <a:r>
              <a:rPr lang="en-US" dirty="0"/>
              <a:t>This release has the follow new features and updates:</a:t>
            </a:r>
          </a:p>
          <a:p>
            <a:pPr lvl="1"/>
            <a:r>
              <a:rPr lang="en-US" dirty="0"/>
              <a:t>Tested for version 07.02.00 compatibility</a:t>
            </a:r>
          </a:p>
          <a:p>
            <a:pPr lvl="1"/>
            <a:r>
              <a:rPr lang="en-US" dirty="0"/>
              <a:t>Updated </a:t>
            </a:r>
            <a:r>
              <a:rPr lang="en-US" dirty="0" err="1"/>
              <a:t>oEmbed</a:t>
            </a:r>
            <a:r>
              <a:rPr lang="en-US" dirty="0"/>
              <a:t> to version 00.03.00</a:t>
            </a:r>
          </a:p>
          <a:p>
            <a:pPr lvl="1"/>
            <a:r>
              <a:rPr lang="en-US" dirty="0"/>
              <a:t>Added missing description below images</a:t>
            </a:r>
          </a:p>
          <a:p>
            <a:pPr lvl="1"/>
            <a:r>
              <a:rPr lang="en-US" dirty="0"/>
              <a:t>Fixed </a:t>
            </a:r>
            <a:r>
              <a:rPr lang="en-US" dirty="0" err="1"/>
              <a:t>oEmbed</a:t>
            </a:r>
            <a:r>
              <a:rPr lang="en-US" dirty="0"/>
              <a:t> SSL providers (can use https now)</a:t>
            </a:r>
          </a:p>
          <a:p>
            <a:pPr lvl="1"/>
            <a:r>
              <a:rPr lang="en-US" dirty="0"/>
              <a:t>Fixed CSS conflicts with </a:t>
            </a:r>
            <a:r>
              <a:rPr lang="en-US" dirty="0" err="1"/>
              <a:t>fieldsets</a:t>
            </a:r>
            <a:endParaRPr lang="en-US" dirty="0"/>
          </a:p>
          <a:p>
            <a:pPr lvl="1"/>
            <a:r>
              <a:rPr lang="en-US" dirty="0"/>
              <a:t>Removed </a:t>
            </a:r>
            <a:r>
              <a:rPr lang="en-US" dirty="0" err="1"/>
              <a:t>NewtonsoftJSON</a:t>
            </a:r>
            <a:r>
              <a:rPr lang="en-US" dirty="0"/>
              <a:t> dependency</a:t>
            </a:r>
          </a:p>
          <a:p>
            <a:pPr lvl="1"/>
            <a:r>
              <a:rPr lang="en-US" dirty="0"/>
              <a:t>Fixed issue with sub-directories being used for local media</a:t>
            </a:r>
          </a:p>
          <a:p>
            <a:pPr lvl="1"/>
            <a:r>
              <a:rPr lang="en-US" dirty="0"/>
              <a:t>Fixed URL that is generated</a:t>
            </a:r>
          </a:p>
          <a:p>
            <a:r>
              <a:rPr lang="en-US" dirty="0"/>
              <a:t>System Requirements</a:t>
            </a:r>
          </a:p>
          <a:p>
            <a:pPr lvl="1"/>
            <a:r>
              <a:rPr lang="en-US" dirty="0" smtClean="0"/>
              <a:t>DotNetNuke </a:t>
            </a:r>
            <a:r>
              <a:rPr lang="en-US" dirty="0"/>
              <a:t>v07.02.00 or newer</a:t>
            </a:r>
          </a:p>
          <a:p>
            <a:pPr lvl="1"/>
            <a:r>
              <a:rPr lang="en-US" dirty="0" err="1"/>
              <a:t>.Net</a:t>
            </a:r>
            <a:r>
              <a:rPr lang="en-US" dirty="0"/>
              <a:t> Framework v4.0 or newer</a:t>
            </a:r>
          </a:p>
          <a:p>
            <a:pPr lvl="1"/>
            <a:r>
              <a:rPr lang="en-US" dirty="0"/>
              <a:t>SQL Server 2008 or newer</a:t>
            </a:r>
          </a:p>
        </p:txBody>
      </p:sp>
    </p:spTree>
    <p:extLst>
      <p:ext uri="{BB962C8B-B14F-4D97-AF65-F5344CB8AC3E}">
        <p14:creationId xmlns:p14="http://schemas.microsoft.com/office/powerpoint/2010/main" val="31502939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DNN Reports</a:t>
            </a:r>
            <a:endParaRPr lang="en-US" dirty="0"/>
          </a:p>
        </p:txBody>
      </p:sp>
      <p:sp>
        <p:nvSpPr>
          <p:cNvPr id="4" name="Content Placeholder 3"/>
          <p:cNvSpPr>
            <a:spLocks noGrp="1"/>
          </p:cNvSpPr>
          <p:nvPr>
            <p:ph sz="half" idx="1"/>
          </p:nvPr>
        </p:nvSpPr>
        <p:spPr/>
        <p:txBody>
          <a:bodyPr/>
          <a:lstStyle/>
          <a:p>
            <a:pPr marL="304800" indent="-304800">
              <a:spcBef>
                <a:spcPct val="0"/>
              </a:spcBef>
            </a:pPr>
            <a:r>
              <a:rPr lang="en-US" dirty="0" smtClean="0"/>
              <a:t>v05.06.00 Released</a:t>
            </a:r>
          </a:p>
          <a:p>
            <a:pPr marL="704850" lvl="1" indent="-304800">
              <a:spcBef>
                <a:spcPct val="0"/>
              </a:spcBef>
            </a:pPr>
            <a:r>
              <a:rPr lang="en-US" dirty="0" smtClean="0"/>
              <a:t>Prod: 02/10/14</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357" y="4096548"/>
            <a:ext cx="3684813" cy="171386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0206" y="2836215"/>
            <a:ext cx="3017774" cy="946752"/>
          </a:xfrm>
          <a:prstGeom prst="rect">
            <a:avLst/>
          </a:prstGeom>
        </p:spPr>
      </p:pic>
    </p:spTree>
    <p:extLst>
      <p:ext uri="{BB962C8B-B14F-4D97-AF65-F5344CB8AC3E}">
        <p14:creationId xmlns:p14="http://schemas.microsoft.com/office/powerpoint/2010/main" val="7327217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Release Notes</a:t>
            </a:r>
            <a:endParaRPr lang="en-US" dirty="0"/>
          </a:p>
        </p:txBody>
      </p:sp>
      <p:sp>
        <p:nvSpPr>
          <p:cNvPr id="6" name="Content Placeholder 5"/>
          <p:cNvSpPr>
            <a:spLocks noGrp="1"/>
          </p:cNvSpPr>
          <p:nvPr>
            <p:ph idx="1"/>
          </p:nvPr>
        </p:nvSpPr>
        <p:spPr>
          <a:xfrm>
            <a:off x="457200" y="1600200"/>
            <a:ext cx="8229600" cy="4632306"/>
          </a:xfrm>
        </p:spPr>
        <p:txBody>
          <a:bodyPr>
            <a:normAutofit lnSpcReduction="10000"/>
          </a:bodyPr>
          <a:lstStyle/>
          <a:p>
            <a:r>
              <a:rPr lang="en-US" dirty="0" smtClean="0"/>
              <a:t>v05.06.00 Release</a:t>
            </a:r>
          </a:p>
          <a:p>
            <a:pPr lvl="1"/>
            <a:r>
              <a:rPr lang="en-US" dirty="0"/>
              <a:t>Release to make DNN Reports work for DNN 7.0.0 and </a:t>
            </a:r>
            <a:r>
              <a:rPr lang="en-US" dirty="0" smtClean="0"/>
              <a:t>up</a:t>
            </a:r>
            <a:endParaRPr lang="en-US" dirty="0"/>
          </a:p>
          <a:p>
            <a:r>
              <a:rPr lang="en-US" dirty="0"/>
              <a:t>BUG FIXES</a:t>
            </a:r>
          </a:p>
          <a:p>
            <a:pPr lvl="1"/>
            <a:r>
              <a:rPr lang="en-US" dirty="0" smtClean="0"/>
              <a:t>Fixed </a:t>
            </a:r>
            <a:r>
              <a:rPr lang="en-US" dirty="0" err="1"/>
              <a:t>xslt</a:t>
            </a:r>
            <a:r>
              <a:rPr lang="en-US" dirty="0"/>
              <a:t> visualizer </a:t>
            </a:r>
            <a:r>
              <a:rPr lang="en-US" dirty="0" err="1"/>
              <a:t>xsl</a:t>
            </a:r>
            <a:r>
              <a:rPr lang="en-US" dirty="0"/>
              <a:t> file retrieval</a:t>
            </a:r>
          </a:p>
          <a:p>
            <a:pPr lvl="1"/>
            <a:r>
              <a:rPr lang="en-US" dirty="0"/>
              <a:t>Fixed HTML visualizer html file retrieval</a:t>
            </a:r>
          </a:p>
          <a:p>
            <a:r>
              <a:rPr lang="en-US" dirty="0"/>
              <a:t>ENHANCEMENTS</a:t>
            </a:r>
          </a:p>
          <a:p>
            <a:pPr lvl="1"/>
            <a:r>
              <a:rPr lang="en-US" dirty="0" smtClean="0"/>
              <a:t>Made </a:t>
            </a:r>
            <a:r>
              <a:rPr lang="en-US" dirty="0"/>
              <a:t>the </a:t>
            </a:r>
            <a:r>
              <a:rPr lang="en-US" dirty="0" err="1"/>
              <a:t>dataprovider</a:t>
            </a:r>
            <a:r>
              <a:rPr lang="en-US" dirty="0"/>
              <a:t> scripts SQL Azure compliant</a:t>
            </a:r>
          </a:p>
        </p:txBody>
      </p:sp>
    </p:spTree>
    <p:extLst>
      <p:ext uri="{BB962C8B-B14F-4D97-AF65-F5344CB8AC3E}">
        <p14:creationId xmlns:p14="http://schemas.microsoft.com/office/powerpoint/2010/main" val="38887739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DNN Wiki</a:t>
            </a:r>
            <a:endParaRPr lang="en-US" dirty="0"/>
          </a:p>
        </p:txBody>
      </p:sp>
      <p:sp>
        <p:nvSpPr>
          <p:cNvPr id="4" name="Content Placeholder 3"/>
          <p:cNvSpPr>
            <a:spLocks noGrp="1"/>
          </p:cNvSpPr>
          <p:nvPr>
            <p:ph sz="half" idx="1"/>
          </p:nvPr>
        </p:nvSpPr>
        <p:spPr/>
        <p:txBody>
          <a:bodyPr/>
          <a:lstStyle/>
          <a:p>
            <a:pPr marL="304800" indent="-304800">
              <a:spcBef>
                <a:spcPct val="0"/>
              </a:spcBef>
            </a:pPr>
            <a:r>
              <a:rPr lang="en-US" dirty="0" smtClean="0"/>
              <a:t>v05.00.01 Released</a:t>
            </a:r>
          </a:p>
          <a:p>
            <a:pPr marL="704850" lvl="1" indent="-304800">
              <a:spcBef>
                <a:spcPct val="0"/>
              </a:spcBef>
            </a:pPr>
            <a:r>
              <a:rPr lang="en-US" dirty="0" smtClean="0"/>
              <a:t>Prod: 11/05/13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569" y="4199476"/>
            <a:ext cx="3797683" cy="17693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4326" y="2828884"/>
            <a:ext cx="2389533" cy="961414"/>
          </a:xfrm>
          <a:prstGeom prst="rect">
            <a:avLst/>
          </a:prstGeom>
        </p:spPr>
      </p:pic>
    </p:spTree>
    <p:extLst>
      <p:ext uri="{BB962C8B-B14F-4D97-AF65-F5344CB8AC3E}">
        <p14:creationId xmlns:p14="http://schemas.microsoft.com/office/powerpoint/2010/main" val="12451925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Release Notes</a:t>
            </a:r>
            <a:endParaRPr lang="en-US" dirty="0"/>
          </a:p>
        </p:txBody>
      </p:sp>
      <p:sp>
        <p:nvSpPr>
          <p:cNvPr id="6" name="Content Placeholder 5"/>
          <p:cNvSpPr>
            <a:spLocks noGrp="1"/>
          </p:cNvSpPr>
          <p:nvPr>
            <p:ph idx="1"/>
          </p:nvPr>
        </p:nvSpPr>
        <p:spPr>
          <a:xfrm>
            <a:off x="457200" y="1600200"/>
            <a:ext cx="8229600" cy="4632306"/>
          </a:xfrm>
        </p:spPr>
        <p:txBody>
          <a:bodyPr>
            <a:normAutofit/>
          </a:bodyPr>
          <a:lstStyle/>
          <a:p>
            <a:r>
              <a:rPr lang="en-US" dirty="0" smtClean="0"/>
              <a:t>Enhancements</a:t>
            </a:r>
            <a:r>
              <a:rPr lang="en-US" dirty="0"/>
              <a:t>:</a:t>
            </a:r>
          </a:p>
          <a:p>
            <a:pPr lvl="1"/>
            <a:r>
              <a:rPr lang="en-US" dirty="0" smtClean="0"/>
              <a:t>Journal </a:t>
            </a:r>
            <a:r>
              <a:rPr lang="en-US" dirty="0"/>
              <a:t>Integration</a:t>
            </a:r>
          </a:p>
          <a:p>
            <a:pPr lvl="1"/>
            <a:r>
              <a:rPr lang="en-US" dirty="0"/>
              <a:t>Added "Delete Confirmation"</a:t>
            </a:r>
          </a:p>
          <a:p>
            <a:pPr lvl="1"/>
            <a:r>
              <a:rPr lang="en-US" dirty="0"/>
              <a:t>"Add Page" button to "All Pages View"</a:t>
            </a:r>
          </a:p>
          <a:p>
            <a:r>
              <a:rPr lang="en-US" dirty="0"/>
              <a:t>Big Fixes</a:t>
            </a:r>
          </a:p>
          <a:p>
            <a:pPr lvl="1"/>
            <a:r>
              <a:rPr lang="en-US" dirty="0" smtClean="0"/>
              <a:t>Pressing </a:t>
            </a:r>
            <a:r>
              <a:rPr lang="en-US" dirty="0"/>
              <a:t>Enter on Wiki Search Page Displays Search Results</a:t>
            </a:r>
          </a:p>
          <a:p>
            <a:pPr lvl="1"/>
            <a:r>
              <a:rPr lang="en-US" dirty="0"/>
              <a:t>RSS Feeds display correctly</a:t>
            </a:r>
          </a:p>
        </p:txBody>
      </p:sp>
    </p:spTree>
    <p:extLst>
      <p:ext uri="{BB962C8B-B14F-4D97-AF65-F5344CB8AC3E}">
        <p14:creationId xmlns:p14="http://schemas.microsoft.com/office/powerpoint/2010/main" val="17091530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1893938" y="1600200"/>
            <a:ext cx="5080000" cy="4826000"/>
          </a:xfrm>
          <a:prstGeom prst="rect">
            <a:avLst/>
          </a:prstGeom>
          <a:noFill/>
          <a:ln w="12700" cap="flat">
            <a:noFill/>
            <a:miter lim="800000"/>
            <a:headEnd/>
            <a:tailEnd/>
          </a:ln>
        </p:spPr>
      </p:pic>
      <p:sp>
        <p:nvSpPr>
          <p:cNvPr id="6" name="Title 5"/>
          <p:cNvSpPr>
            <a:spLocks noGrp="1"/>
          </p:cNvSpPr>
          <p:nvPr>
            <p:ph type="ctrTitle"/>
          </p:nvPr>
        </p:nvSpPr>
        <p:spPr/>
        <p:txBody>
          <a:bodyPr/>
          <a:lstStyle/>
          <a:p>
            <a:r>
              <a:rPr lang="en-US" dirty="0" smtClean="0"/>
              <a:t>CADUG Updates</a:t>
            </a:r>
            <a:endParaRPr lang="en-US" dirty="0"/>
          </a:p>
        </p:txBody>
      </p:sp>
      <p:sp>
        <p:nvSpPr>
          <p:cNvPr id="7" name="Subtitle 6"/>
          <p:cNvSpPr>
            <a:spLocks noGrp="1"/>
          </p:cNvSpPr>
          <p:nvPr>
            <p:ph type="subTitle" idx="1"/>
          </p:nvPr>
        </p:nvSpPr>
        <p:spPr/>
        <p:txBody>
          <a:bodyPr/>
          <a:lstStyle/>
          <a:p>
            <a:r>
              <a:rPr lang="en-US" dirty="0" smtClean="0">
                <a:solidFill>
                  <a:srgbClr val="000000"/>
                </a:solidFill>
              </a:rPr>
              <a:t>Website &amp; Social Media Websites</a:t>
            </a:r>
            <a:endParaRPr lang="en-US"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CADUG Website Hosting</a:t>
            </a:r>
            <a:endParaRPr lang="en-US" dirty="0"/>
          </a:p>
        </p:txBody>
      </p:sp>
      <p:sp>
        <p:nvSpPr>
          <p:cNvPr id="3" name="Content Placeholder 2"/>
          <p:cNvSpPr>
            <a:spLocks noGrp="1"/>
          </p:cNvSpPr>
          <p:nvPr>
            <p:ph idx="1"/>
          </p:nvPr>
        </p:nvSpPr>
        <p:spPr>
          <a:xfrm>
            <a:off x="457200" y="1600200"/>
            <a:ext cx="7137264" cy="5059555"/>
          </a:xfrm>
        </p:spPr>
        <p:txBody>
          <a:bodyPr>
            <a:normAutofit lnSpcReduction="10000"/>
          </a:bodyPr>
          <a:lstStyle/>
          <a:p>
            <a:r>
              <a:rPr lang="en-US" dirty="0" smtClean="0"/>
              <a:t>The Chicago Area DotNetNuke Website Hosting is provided </a:t>
            </a:r>
            <a:r>
              <a:rPr lang="en-US" dirty="0"/>
              <a:t>b</a:t>
            </a:r>
            <a:r>
              <a:rPr lang="en-US" dirty="0" smtClean="0"/>
              <a:t>y:</a:t>
            </a:r>
          </a:p>
          <a:p>
            <a:pPr marL="0" indent="0">
              <a:buNone/>
            </a:pPr>
            <a:endParaRPr lang="en-US" sz="5400" dirty="0" smtClean="0"/>
          </a:p>
          <a:p>
            <a:r>
              <a:rPr lang="en-US" dirty="0" smtClean="0"/>
              <a:t>Be sure to stop by and check out our sponsors for the best in DotNetNuke hosting</a:t>
            </a:r>
          </a:p>
          <a:p>
            <a:r>
              <a:rPr lang="en-US" dirty="0" smtClean="0"/>
              <a:t>Sprocket Websites uses and recommends </a:t>
            </a:r>
            <a:r>
              <a:rPr lang="en-US" dirty="0" err="1" smtClean="0"/>
              <a:t>PowerDNN</a:t>
            </a:r>
            <a:r>
              <a:rPr lang="en-US" dirty="0" smtClean="0"/>
              <a:t> to its customers</a:t>
            </a:r>
          </a:p>
        </p:txBody>
      </p:sp>
      <p:grpSp>
        <p:nvGrpSpPr>
          <p:cNvPr id="10" name="Group 9"/>
          <p:cNvGrpSpPr/>
          <p:nvPr/>
        </p:nvGrpSpPr>
        <p:grpSpPr>
          <a:xfrm>
            <a:off x="1983315" y="2722046"/>
            <a:ext cx="5171386" cy="700986"/>
            <a:chOff x="1983315" y="2646224"/>
            <a:chExt cx="5171386" cy="700986"/>
          </a:xfrm>
        </p:grpSpPr>
        <p:pic>
          <p:nvPicPr>
            <p:cNvPr id="5" name="Picture 4"/>
            <p:cNvPicPr>
              <a:picLocks noChangeAspect="1"/>
            </p:cNvPicPr>
            <p:nvPr/>
          </p:nvPicPr>
          <p:blipFill>
            <a:blip r:embed="rId2"/>
            <a:stretch>
              <a:fillRect/>
            </a:stretch>
          </p:blipFill>
          <p:spPr>
            <a:xfrm>
              <a:off x="1983315" y="2646224"/>
              <a:ext cx="700986" cy="700986"/>
            </a:xfrm>
            <a:prstGeom prst="rect">
              <a:avLst/>
            </a:prstGeom>
          </p:spPr>
        </p:pic>
        <p:pic>
          <p:nvPicPr>
            <p:cNvPr id="7" name="Picture 6"/>
            <p:cNvPicPr>
              <a:picLocks noChangeAspect="1"/>
            </p:cNvPicPr>
            <p:nvPr/>
          </p:nvPicPr>
          <p:blipFill>
            <a:blip r:embed="rId3"/>
            <a:stretch>
              <a:fillRect/>
            </a:stretch>
          </p:blipFill>
          <p:spPr>
            <a:xfrm>
              <a:off x="2684301" y="2646224"/>
              <a:ext cx="4470400" cy="698500"/>
            </a:xfrm>
            <a:prstGeom prst="rect">
              <a:avLst/>
            </a:prstGeom>
          </p:spPr>
        </p:pic>
      </p:grpSp>
      <p:grpSp>
        <p:nvGrpSpPr>
          <p:cNvPr id="12" name="Group 11"/>
          <p:cNvGrpSpPr/>
          <p:nvPr/>
        </p:nvGrpSpPr>
        <p:grpSpPr>
          <a:xfrm>
            <a:off x="6434813" y="4062294"/>
            <a:ext cx="2549396" cy="2597461"/>
            <a:chOff x="6434813" y="3917503"/>
            <a:chExt cx="2549396" cy="2597461"/>
          </a:xfrm>
        </p:grpSpPr>
        <p:pic>
          <p:nvPicPr>
            <p:cNvPr id="9" name="Picture 8"/>
            <p:cNvPicPr>
              <a:picLocks noChangeAspect="1"/>
            </p:cNvPicPr>
            <p:nvPr/>
          </p:nvPicPr>
          <p:blipFill>
            <a:blip r:embed="rId4"/>
            <a:stretch>
              <a:fillRect/>
            </a:stretch>
          </p:blipFill>
          <p:spPr>
            <a:xfrm>
              <a:off x="7154701" y="3917503"/>
              <a:ext cx="1829508" cy="2286885"/>
            </a:xfrm>
            <a:prstGeom prst="rect">
              <a:avLst/>
            </a:prstGeom>
          </p:spPr>
        </p:pic>
        <p:sp>
          <p:nvSpPr>
            <p:cNvPr id="11" name="TextBox 10"/>
            <p:cNvSpPr txBox="1"/>
            <p:nvPr/>
          </p:nvSpPr>
          <p:spPr>
            <a:xfrm>
              <a:off x="6434813" y="6207187"/>
              <a:ext cx="2549396" cy="307777"/>
            </a:xfrm>
            <a:prstGeom prst="rect">
              <a:avLst/>
            </a:prstGeom>
            <a:noFill/>
          </p:spPr>
          <p:txBody>
            <a:bodyPr wrap="none" rtlCol="0">
              <a:spAutoFit/>
            </a:bodyPr>
            <a:lstStyle/>
            <a:p>
              <a:pPr algn="r"/>
              <a:r>
                <a:rPr lang="en-US" sz="1400" i="1" dirty="0" smtClean="0"/>
                <a:t>Tony </a:t>
              </a:r>
              <a:r>
                <a:rPr lang="en-US" sz="1400" i="1" dirty="0" err="1" smtClean="0"/>
                <a:t>Valenti</a:t>
              </a:r>
              <a:r>
                <a:rPr lang="en-US" sz="1400" i="1" dirty="0" smtClean="0"/>
                <a:t>, CEO of </a:t>
              </a:r>
              <a:r>
                <a:rPr lang="en-US" sz="1400" i="1" dirty="0" err="1" smtClean="0"/>
                <a:t>PowerDNN</a:t>
              </a:r>
              <a:endParaRPr lang="en-US" sz="1400" i="1" dirty="0"/>
            </a:p>
          </p:txBody>
        </p:sp>
      </p:gr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CADUG Website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6847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to get involved</a:t>
            </a:r>
            <a:endParaRPr lang="en-US" dirty="0"/>
          </a:p>
        </p:txBody>
      </p:sp>
      <p:sp>
        <p:nvSpPr>
          <p:cNvPr id="6" name="Content Placeholder 5"/>
          <p:cNvSpPr>
            <a:spLocks noGrp="1"/>
          </p:cNvSpPr>
          <p:nvPr>
            <p:ph idx="1"/>
          </p:nvPr>
        </p:nvSpPr>
        <p:spPr>
          <a:xfrm>
            <a:off x="457200" y="1600200"/>
            <a:ext cx="8229600" cy="4832092"/>
          </a:xfrm>
        </p:spPr>
        <p:txBody>
          <a:bodyPr wrap="square">
            <a:spAutoFit/>
          </a:bodyPr>
          <a:lstStyle/>
          <a:p>
            <a:pPr>
              <a:lnSpc>
                <a:spcPct val="80000"/>
              </a:lnSpc>
              <a:spcBef>
                <a:spcPct val="0"/>
              </a:spcBef>
              <a:buClrTx/>
            </a:pPr>
            <a:r>
              <a:rPr lang="en-US" sz="2400" b="1" dirty="0" smtClean="0"/>
              <a:t>Can you please help us spread the word?</a:t>
            </a:r>
          </a:p>
          <a:p>
            <a:pPr>
              <a:lnSpc>
                <a:spcPct val="80000"/>
              </a:lnSpc>
              <a:spcBef>
                <a:spcPct val="0"/>
              </a:spcBef>
              <a:buClrTx/>
            </a:pPr>
            <a:endParaRPr lang="en-US" sz="2400" b="1" dirty="0"/>
          </a:p>
          <a:p>
            <a:pPr>
              <a:lnSpc>
                <a:spcPct val="80000"/>
              </a:lnSpc>
              <a:spcBef>
                <a:spcPct val="0"/>
              </a:spcBef>
              <a:buClrTx/>
            </a:pPr>
            <a:endParaRPr lang="en-US" sz="2400" b="1" dirty="0" smtClean="0"/>
          </a:p>
          <a:p>
            <a:pPr>
              <a:lnSpc>
                <a:spcPct val="80000"/>
              </a:lnSpc>
              <a:spcBef>
                <a:spcPct val="0"/>
              </a:spcBef>
              <a:buClrTx/>
            </a:pPr>
            <a:endParaRPr lang="en-US" sz="2400" b="1" dirty="0"/>
          </a:p>
          <a:p>
            <a:pPr>
              <a:lnSpc>
                <a:spcPct val="80000"/>
              </a:lnSpc>
              <a:spcBef>
                <a:spcPct val="0"/>
              </a:spcBef>
              <a:buClrTx/>
            </a:pPr>
            <a:endParaRPr lang="en-US" sz="2400" b="1" dirty="0" smtClean="0"/>
          </a:p>
          <a:p>
            <a:pPr>
              <a:lnSpc>
                <a:spcPct val="80000"/>
              </a:lnSpc>
              <a:spcBef>
                <a:spcPct val="0"/>
              </a:spcBef>
              <a:buClrTx/>
            </a:pPr>
            <a:endParaRPr lang="en-US" sz="2400" b="1" dirty="0"/>
          </a:p>
          <a:p>
            <a:pPr>
              <a:lnSpc>
                <a:spcPct val="80000"/>
              </a:lnSpc>
              <a:spcBef>
                <a:spcPct val="0"/>
              </a:spcBef>
              <a:buClrTx/>
            </a:pPr>
            <a:endParaRPr lang="en-US" sz="2400" b="1" dirty="0" smtClean="0"/>
          </a:p>
          <a:p>
            <a:pPr>
              <a:lnSpc>
                <a:spcPct val="80000"/>
              </a:lnSpc>
              <a:spcBef>
                <a:spcPct val="0"/>
              </a:spcBef>
            </a:pPr>
            <a:endParaRPr lang="en-US" sz="2400" dirty="0" smtClean="0"/>
          </a:p>
          <a:p>
            <a:pPr>
              <a:lnSpc>
                <a:spcPct val="80000"/>
              </a:lnSpc>
              <a:spcBef>
                <a:spcPct val="0"/>
              </a:spcBef>
            </a:pPr>
            <a:r>
              <a:rPr lang="en-US" sz="2400" dirty="0" smtClean="0"/>
              <a:t>We are social, be </a:t>
            </a:r>
            <a:r>
              <a:rPr lang="en-US" sz="2400" dirty="0"/>
              <a:t>sure that you have liked us, followed us, joined us, </a:t>
            </a:r>
            <a:r>
              <a:rPr lang="en-US" sz="2400" dirty="0" smtClean="0"/>
              <a:t>circled us, etc</a:t>
            </a:r>
            <a:r>
              <a:rPr lang="en-US" sz="2400" dirty="0"/>
              <a:t>…</a:t>
            </a:r>
          </a:p>
          <a:p>
            <a:pPr>
              <a:lnSpc>
                <a:spcPct val="80000"/>
              </a:lnSpc>
              <a:spcBef>
                <a:spcPct val="0"/>
              </a:spcBef>
            </a:pPr>
            <a:r>
              <a:rPr lang="en-US" sz="2400" dirty="0"/>
              <a:t>Share, like, </a:t>
            </a:r>
            <a:r>
              <a:rPr lang="en-US" sz="2400" dirty="0" err="1" smtClean="0"/>
              <a:t>retweet</a:t>
            </a:r>
            <a:r>
              <a:rPr lang="en-US" sz="2400" dirty="0" smtClean="0"/>
              <a:t>, +1 our posts and we will share, like and </a:t>
            </a:r>
            <a:r>
              <a:rPr lang="en-US" sz="2400" dirty="0" err="1" smtClean="0"/>
              <a:t>retweet</a:t>
            </a:r>
            <a:r>
              <a:rPr lang="en-US" sz="2400" dirty="0" smtClean="0"/>
              <a:t> and +1 your posts as well</a:t>
            </a:r>
            <a:endParaRPr lang="en-US" sz="2400" dirty="0"/>
          </a:p>
          <a:p>
            <a:pPr>
              <a:lnSpc>
                <a:spcPct val="80000"/>
              </a:lnSpc>
              <a:spcBef>
                <a:spcPct val="0"/>
              </a:spcBef>
              <a:buClrTx/>
            </a:pPr>
            <a:r>
              <a:rPr lang="en-US" sz="2400" dirty="0" smtClean="0"/>
              <a:t>Post a message about the Chicago Area DotNetNuke Users group to your Social Media circle of friends, family and neighbors</a:t>
            </a:r>
          </a:p>
          <a:p>
            <a:pPr>
              <a:lnSpc>
                <a:spcPct val="80000"/>
              </a:lnSpc>
              <a:spcBef>
                <a:spcPct val="0"/>
              </a:spcBef>
              <a:buClrTx/>
            </a:pPr>
            <a:r>
              <a:rPr lang="en-US" sz="2400" dirty="0" smtClean="0"/>
              <a:t>Tell people about us and help us grow this group</a:t>
            </a:r>
          </a:p>
        </p:txBody>
      </p:sp>
      <p:pic>
        <p:nvPicPr>
          <p:cNvPr id="9" name="Picture 8" descr="imgr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3809" y="2797009"/>
            <a:ext cx="915425" cy="915425"/>
          </a:xfrm>
          <a:prstGeom prst="rect">
            <a:avLst/>
          </a:prstGeom>
        </p:spPr>
      </p:pic>
      <p:pic>
        <p:nvPicPr>
          <p:cNvPr id="12" name="Picture 11" descr="imgr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8549" y="2808314"/>
            <a:ext cx="924483" cy="904120"/>
          </a:xfrm>
          <a:prstGeom prst="rect">
            <a:avLst/>
          </a:prstGeom>
        </p:spPr>
      </p:pic>
      <p:pic>
        <p:nvPicPr>
          <p:cNvPr id="15" name="Picture 14" descr="imgres.jpeg"/>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431743" y="2797009"/>
            <a:ext cx="1230111" cy="909622"/>
          </a:xfrm>
          <a:prstGeom prst="rect">
            <a:avLst/>
          </a:prstGeom>
        </p:spPr>
      </p:pic>
      <p:pic>
        <p:nvPicPr>
          <p:cNvPr id="24" name="Picture 23" descr="imgres.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0268" y="2797009"/>
            <a:ext cx="909819" cy="909819"/>
          </a:xfrm>
          <a:prstGeom prst="rect">
            <a:avLst/>
          </a:prstGeom>
        </p:spPr>
      </p:pic>
      <p:pic>
        <p:nvPicPr>
          <p:cNvPr id="36" name="Picture 35" descr="DotNetNuk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8245" y="2085225"/>
            <a:ext cx="2353143" cy="568000"/>
          </a:xfrm>
          <a:prstGeom prst="rect">
            <a:avLst/>
          </a:prstGeom>
        </p:spPr>
      </p:pic>
      <p:pic>
        <p:nvPicPr>
          <p:cNvPr id="39" name="Picture 38" descr="imgres.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77083" y="2801805"/>
            <a:ext cx="910629" cy="910629"/>
          </a:xfrm>
          <a:prstGeom prst="rect">
            <a:avLst/>
          </a:prstGeom>
        </p:spPr>
      </p:pic>
      <p:pic>
        <p:nvPicPr>
          <p:cNvPr id="2" name="Picture 1" descr="googl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82485" y="2808314"/>
            <a:ext cx="850392" cy="850392"/>
          </a:xfrm>
          <a:prstGeom prst="rect">
            <a:avLst/>
          </a:prstGeom>
        </p:spPr>
      </p:pic>
    </p:spTree>
    <p:extLst>
      <p:ext uri="{BB962C8B-B14F-4D97-AF65-F5344CB8AC3E}">
        <p14:creationId xmlns:p14="http://schemas.microsoft.com/office/powerpoint/2010/main" val="31365496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0"/>
            <a:ext cx="9144000" cy="7684765"/>
          </a:xfrm>
          <a:prstGeom prst="rect">
            <a:avLst/>
          </a:prstGeom>
        </p:spPr>
      </p:pic>
      <p:sp>
        <p:nvSpPr>
          <p:cNvPr id="7" name="TextBox 6"/>
          <p:cNvSpPr txBox="1"/>
          <p:nvPr/>
        </p:nvSpPr>
        <p:spPr>
          <a:xfrm rot="20456836">
            <a:off x="593910" y="1655462"/>
            <a:ext cx="7737471" cy="3046988"/>
          </a:xfrm>
          <a:prstGeom prst="rect">
            <a:avLst/>
          </a:prstGeom>
          <a:solidFill>
            <a:schemeClr val="bg1">
              <a:alpha val="50000"/>
            </a:schemeClr>
          </a:solidFill>
        </p:spPr>
        <p:txBody>
          <a:bodyPr wrap="square" rtlCol="0">
            <a:spAutoFit/>
          </a:bodyPr>
          <a:lstStyle/>
          <a:p>
            <a:r>
              <a:rPr lang="en-US" sz="4800" b="1" dirty="0" smtClean="0">
                <a:solidFill>
                  <a:srgbClr val="800000"/>
                </a:solidFill>
                <a:effectLst>
                  <a:outerShdw blurRad="50800" dist="38100" dir="2700000" algn="tl" rotWithShape="0">
                    <a:prstClr val="black">
                      <a:alpha val="40000"/>
                    </a:prstClr>
                  </a:outerShdw>
                </a:effectLst>
              </a:rPr>
              <a:t>Want to contribute to the Chicago Area DotNetNuke Website?</a:t>
            </a:r>
          </a:p>
          <a:p>
            <a:r>
              <a:rPr lang="en-US" sz="4800" b="1" dirty="0" smtClean="0">
                <a:solidFill>
                  <a:srgbClr val="800000"/>
                </a:solidFill>
                <a:effectLst>
                  <a:outerShdw blurRad="50800" dist="38100" dir="2700000" algn="tl" rotWithShape="0">
                    <a:prstClr val="black">
                      <a:alpha val="40000"/>
                    </a:prstClr>
                  </a:outerShdw>
                </a:effectLst>
              </a:rPr>
              <a:t>Ask Me How…</a:t>
            </a:r>
            <a:endParaRPr lang="en-US" sz="4800" b="1" dirty="0">
              <a:solidFill>
                <a:srgbClr val="800000"/>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4179295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Wrap Up / Q&amp;A</a:t>
            </a:r>
            <a:endParaRPr lang="en-US" dirty="0"/>
          </a:p>
        </p:txBody>
      </p:sp>
      <p:sp>
        <p:nvSpPr>
          <p:cNvPr id="11" name="Text Placeholder 10"/>
          <p:cNvSpPr>
            <a:spLocks noGrp="1"/>
          </p:cNvSpPr>
          <p:nvPr>
            <p:ph type="body" idx="1"/>
          </p:nvPr>
        </p:nvSpPr>
        <p:spPr/>
        <p:txBody>
          <a:bodyPr/>
          <a:lstStyle/>
          <a:p>
            <a:r>
              <a:rPr lang="en-US" dirty="0" smtClean="0"/>
              <a:t>Important Links</a:t>
            </a:r>
            <a:endParaRPr lang="en-US" dirty="0"/>
          </a:p>
        </p:txBody>
      </p:sp>
      <p:sp>
        <p:nvSpPr>
          <p:cNvPr id="12" name="Content Placeholder 11"/>
          <p:cNvSpPr>
            <a:spLocks noGrp="1"/>
          </p:cNvSpPr>
          <p:nvPr>
            <p:ph sz="half" idx="2"/>
          </p:nvPr>
        </p:nvSpPr>
        <p:spPr/>
        <p:txBody>
          <a:bodyPr/>
          <a:lstStyle/>
          <a:p>
            <a:pPr marL="304800" indent="-304800">
              <a:spcBef>
                <a:spcPts val="575"/>
              </a:spcBef>
              <a:buClr>
                <a:srgbClr val="000000"/>
              </a:buClr>
              <a:buSzPct val="100000"/>
              <a:buFont typeface="Arial" charset="0"/>
              <a:buChar char="•"/>
            </a:pPr>
            <a:r>
              <a:rPr lang="en-US" u="sng" dirty="0" smtClean="0">
                <a:solidFill>
                  <a:srgbClr val="0000FF"/>
                </a:solidFill>
                <a:latin typeface="Arial" charset="0"/>
                <a:ea typeface="Arial" charset="0"/>
                <a:cs typeface="Arial" charset="0"/>
                <a:sym typeface="Arial" charset="0"/>
                <a:hlinkClick r:id="rId2"/>
              </a:rPr>
              <a:t>ChicagoDNN.org</a:t>
            </a:r>
            <a:endParaRPr lang="en-US" u="sng" dirty="0" smtClean="0">
              <a:solidFill>
                <a:srgbClr val="0000FF"/>
              </a:solidFill>
              <a:latin typeface="Arial" charset="0"/>
              <a:ea typeface="Arial" charset="0"/>
              <a:cs typeface="Arial" charset="0"/>
              <a:sym typeface="Arial" charset="0"/>
            </a:endParaRPr>
          </a:p>
          <a:p>
            <a:pPr marL="304800" indent="-304800">
              <a:spcBef>
                <a:spcPts val="575"/>
              </a:spcBef>
              <a:buClr>
                <a:srgbClr val="000000"/>
              </a:buClr>
              <a:buSzPct val="100000"/>
              <a:buFont typeface="Arial" charset="0"/>
              <a:buChar char="•"/>
            </a:pPr>
            <a:r>
              <a:rPr lang="en-US" u="sng" dirty="0" err="1" smtClean="0">
                <a:solidFill>
                  <a:srgbClr val="0000FF"/>
                </a:solidFill>
                <a:latin typeface="Arial" charset="0"/>
                <a:ea typeface="Arial" charset="0"/>
                <a:cs typeface="Arial" charset="0"/>
                <a:sym typeface="Arial" charset="0"/>
              </a:rPr>
              <a:t>meetup.com</a:t>
            </a:r>
            <a:r>
              <a:rPr lang="en-US" u="sng" dirty="0" smtClean="0">
                <a:solidFill>
                  <a:srgbClr val="0000FF"/>
                </a:solidFill>
                <a:latin typeface="Arial" charset="0"/>
                <a:ea typeface="Arial" charset="0"/>
                <a:cs typeface="Arial" charset="0"/>
                <a:sym typeface="Arial" charset="0"/>
              </a:rPr>
              <a:t>/</a:t>
            </a:r>
            <a:r>
              <a:rPr lang="en-US" u="sng" dirty="0" err="1" smtClean="0">
                <a:solidFill>
                  <a:srgbClr val="0000FF"/>
                </a:solidFill>
                <a:latin typeface="Arial" charset="0"/>
                <a:ea typeface="Arial" charset="0"/>
                <a:cs typeface="Arial" charset="0"/>
                <a:sym typeface="Arial" charset="0"/>
              </a:rPr>
              <a:t>ChicagoDNN</a:t>
            </a:r>
            <a:endParaRPr lang="en-US" u="sng" dirty="0" smtClean="0">
              <a:solidFill>
                <a:srgbClr val="0000FF"/>
              </a:solidFill>
              <a:latin typeface="Arial" charset="0"/>
              <a:ea typeface="Arial" charset="0"/>
              <a:cs typeface="Arial" charset="0"/>
              <a:sym typeface="Arial" charset="0"/>
            </a:endParaRPr>
          </a:p>
          <a:p>
            <a:pPr marL="304800" indent="-304800">
              <a:spcBef>
                <a:spcPts val="575"/>
              </a:spcBef>
              <a:buClr>
                <a:srgbClr val="000000"/>
              </a:buClr>
              <a:buSzPct val="100000"/>
              <a:buFont typeface="Arial" charset="0"/>
              <a:buChar char="•"/>
            </a:pPr>
            <a:r>
              <a:rPr lang="en-US" u="sng" dirty="0" err="1" smtClean="0">
                <a:solidFill>
                  <a:srgbClr val="0000FF"/>
                </a:solidFill>
                <a:latin typeface="Arial" charset="0"/>
                <a:ea typeface="Arial" charset="0"/>
                <a:cs typeface="Arial" charset="0"/>
                <a:sym typeface="Arial" charset="0"/>
              </a:rPr>
              <a:t>twitter.com</a:t>
            </a:r>
            <a:r>
              <a:rPr lang="en-US" u="sng" dirty="0" smtClean="0">
                <a:solidFill>
                  <a:srgbClr val="0000FF"/>
                </a:solidFill>
                <a:latin typeface="Arial" charset="0"/>
                <a:ea typeface="Arial" charset="0"/>
                <a:cs typeface="Arial" charset="0"/>
                <a:sym typeface="Arial" charset="0"/>
              </a:rPr>
              <a:t>/</a:t>
            </a:r>
            <a:r>
              <a:rPr lang="en-US" u="sng" dirty="0" err="1" smtClean="0">
                <a:solidFill>
                  <a:srgbClr val="0000FF"/>
                </a:solidFill>
                <a:latin typeface="Arial" charset="0"/>
                <a:ea typeface="Arial" charset="0"/>
                <a:cs typeface="Arial" charset="0"/>
                <a:sym typeface="Arial" charset="0"/>
              </a:rPr>
              <a:t>ChicagoDNN</a:t>
            </a:r>
            <a:endParaRPr lang="en-US" dirty="0" smtClean="0">
              <a:latin typeface="Arial" charset="0"/>
              <a:ea typeface="Lucida Grande" charset="0"/>
              <a:cs typeface="Lucida Grande" charset="0"/>
              <a:sym typeface="Arial" charset="0"/>
            </a:endParaRPr>
          </a:p>
          <a:p>
            <a:pPr marL="704850" lvl="1" indent="-304800">
              <a:spcBef>
                <a:spcPts val="575"/>
              </a:spcBef>
              <a:buClr>
                <a:srgbClr val="000000"/>
              </a:buClr>
              <a:buSzPct val="100000"/>
              <a:buFont typeface="Arial" charset="0"/>
              <a:buChar char="•"/>
            </a:pPr>
            <a:r>
              <a:rPr lang="en-US" u="sng" dirty="0" err="1" smtClean="0">
                <a:solidFill>
                  <a:srgbClr val="0000FF"/>
                </a:solidFill>
                <a:latin typeface="Arial" charset="0"/>
                <a:ea typeface="Arial" charset="0"/>
                <a:cs typeface="Arial" charset="0"/>
                <a:sym typeface="Arial" charset="0"/>
              </a:rPr>
              <a:t>DotNetNuke.com</a:t>
            </a:r>
            <a:endParaRPr lang="en-US" dirty="0" smtClean="0">
              <a:latin typeface="Arial" charset="0"/>
              <a:ea typeface="Lucida Grande" charset="0"/>
              <a:cs typeface="Lucida Grande" charset="0"/>
              <a:sym typeface="Arial" charset="0"/>
              <a:hlinkClick r:id="rId3"/>
            </a:endParaRPr>
          </a:p>
          <a:p>
            <a:pPr marL="704850" lvl="1" indent="-304800">
              <a:spcBef>
                <a:spcPts val="575"/>
              </a:spcBef>
              <a:buClr>
                <a:srgbClr val="000000"/>
              </a:buClr>
              <a:buSzPct val="100000"/>
              <a:buFont typeface="Arial" charset="0"/>
              <a:buChar char="•"/>
            </a:pPr>
            <a:r>
              <a:rPr lang="en-US" u="sng" dirty="0" err="1">
                <a:solidFill>
                  <a:srgbClr val="0000FF"/>
                </a:solidFill>
                <a:latin typeface="Arial" charset="0"/>
                <a:ea typeface="Arial" charset="0"/>
                <a:cs typeface="Arial" charset="0"/>
                <a:sym typeface="Arial" charset="0"/>
              </a:rPr>
              <a:t>s</a:t>
            </a:r>
            <a:r>
              <a:rPr lang="en-US" u="sng" dirty="0" err="1" smtClean="0">
                <a:solidFill>
                  <a:srgbClr val="0000FF"/>
                </a:solidFill>
                <a:latin typeface="Arial" charset="0"/>
                <a:ea typeface="Arial" charset="0"/>
                <a:cs typeface="Arial" charset="0"/>
                <a:sym typeface="Arial" charset="0"/>
              </a:rPr>
              <a:t>tore.DotNetNuke.com</a:t>
            </a:r>
            <a:endParaRPr lang="en-US" u="sng" dirty="0" smtClean="0">
              <a:solidFill>
                <a:srgbClr val="0000FF"/>
              </a:solidFill>
              <a:latin typeface="Arial" charset="0"/>
              <a:ea typeface="Arial" charset="0"/>
              <a:cs typeface="Arial" charset="0"/>
              <a:sym typeface="Arial" charset="0"/>
            </a:endParaRPr>
          </a:p>
          <a:p>
            <a:pPr marL="704850" lvl="1" indent="-304800">
              <a:spcBef>
                <a:spcPts val="575"/>
              </a:spcBef>
              <a:buClr>
                <a:srgbClr val="000000"/>
              </a:buClr>
              <a:buSzPct val="100000"/>
              <a:buFont typeface="Arial" charset="0"/>
              <a:buChar char="•"/>
            </a:pPr>
            <a:r>
              <a:rPr lang="en-US" u="sng" dirty="0" err="1" smtClean="0">
                <a:solidFill>
                  <a:srgbClr val="0000FF"/>
                </a:solidFill>
                <a:latin typeface="Arial" charset="0"/>
                <a:ea typeface="Arial" charset="0"/>
                <a:cs typeface="Arial" charset="0"/>
                <a:sym typeface="Arial" charset="0"/>
              </a:rPr>
              <a:t>PowerDNN.com</a:t>
            </a:r>
            <a:endParaRPr lang="en-US" u="sng" dirty="0">
              <a:solidFill>
                <a:srgbClr val="0000FF"/>
              </a:solidFill>
              <a:latin typeface="Arial" charset="0"/>
              <a:ea typeface="Arial" charset="0"/>
              <a:cs typeface="Arial" charset="0"/>
              <a:sym typeface="Arial" charset="0"/>
            </a:endParaRPr>
          </a:p>
        </p:txBody>
      </p:sp>
      <p:sp>
        <p:nvSpPr>
          <p:cNvPr id="13" name="Text Placeholder 12"/>
          <p:cNvSpPr>
            <a:spLocks noGrp="1"/>
          </p:cNvSpPr>
          <p:nvPr>
            <p:ph type="body" sz="quarter" idx="3"/>
          </p:nvPr>
        </p:nvSpPr>
        <p:spPr/>
        <p:txBody>
          <a:bodyPr/>
          <a:lstStyle/>
          <a:p>
            <a:r>
              <a:rPr lang="en-US" dirty="0" smtClean="0"/>
              <a:t>Thank You</a:t>
            </a:r>
            <a:endParaRPr lang="en-US" dirty="0"/>
          </a:p>
        </p:txBody>
      </p:sp>
      <p:sp>
        <p:nvSpPr>
          <p:cNvPr id="14" name="Content Placeholder 13"/>
          <p:cNvSpPr>
            <a:spLocks noGrp="1"/>
          </p:cNvSpPr>
          <p:nvPr>
            <p:ph sz="quarter" idx="4"/>
          </p:nvPr>
        </p:nvSpPr>
        <p:spPr/>
        <p:txBody>
          <a:bodyPr/>
          <a:lstStyle/>
          <a:p>
            <a:pPr marL="304800" indent="-304800" algn="ctr">
              <a:spcBef>
                <a:spcPts val="475"/>
              </a:spcBef>
              <a:buNone/>
            </a:pPr>
            <a:r>
              <a:rPr lang="en-US" dirty="0" smtClean="0">
                <a:solidFill>
                  <a:schemeClr val="tx1"/>
                </a:solidFill>
                <a:latin typeface="Arial" charset="0"/>
                <a:ea typeface="Arial" charset="0"/>
                <a:cs typeface="Arial" charset="0"/>
                <a:sym typeface="Arial" charset="0"/>
              </a:rPr>
              <a:t>James Nagy</a:t>
            </a:r>
            <a:endParaRPr lang="en-US" dirty="0">
              <a:latin typeface="Arial" charset="0"/>
              <a:ea typeface="Arial" charset="0"/>
              <a:cs typeface="Arial" charset="0"/>
              <a:sym typeface="Arial" charset="0"/>
            </a:endParaRPr>
          </a:p>
          <a:p>
            <a:pPr marL="304800" indent="-304800" algn="ctr">
              <a:spcBef>
                <a:spcPts val="475"/>
              </a:spcBef>
              <a:buNone/>
            </a:pPr>
            <a:r>
              <a:rPr lang="en-US" dirty="0" smtClean="0">
                <a:solidFill>
                  <a:schemeClr val="tx1"/>
                </a:solidFill>
                <a:latin typeface="Arial" charset="0"/>
                <a:ea typeface="Arial" charset="0"/>
                <a:cs typeface="Arial" charset="0"/>
                <a:sym typeface="Arial" charset="0"/>
              </a:rPr>
              <a:t>Sprocket Websites, Inc.</a:t>
            </a:r>
            <a:endParaRPr lang="en-US" sz="2800" dirty="0" smtClean="0">
              <a:solidFill>
                <a:schemeClr val="tx1"/>
              </a:solidFill>
              <a:latin typeface="Arial" charset="0"/>
              <a:ea typeface="Lucida Grande" charset="0"/>
              <a:cs typeface="Lucida Grande" charset="0"/>
              <a:sym typeface="Arial" charset="0"/>
            </a:endParaRPr>
          </a:p>
          <a:p>
            <a:pPr marL="304800" indent="-304800" algn="ctr">
              <a:spcBef>
                <a:spcPts val="475"/>
              </a:spcBef>
              <a:buNone/>
            </a:pPr>
            <a:r>
              <a:rPr lang="en-US" sz="2000" u="sng" dirty="0" smtClean="0">
                <a:solidFill>
                  <a:srgbClr val="0000FF"/>
                </a:solidFill>
                <a:latin typeface="Arial" charset="0"/>
                <a:ea typeface="Arial" charset="0"/>
                <a:cs typeface="Arial" charset="0"/>
                <a:sym typeface="Arial" charset="0"/>
                <a:hlinkClick r:id="rId4"/>
              </a:rPr>
              <a:t>Jim@SprocketWebsites.com</a:t>
            </a:r>
            <a:endParaRPr lang="en-US" sz="2000" u="sng" dirty="0" smtClean="0">
              <a:solidFill>
                <a:srgbClr val="0000FF"/>
              </a:solidFill>
              <a:latin typeface="Arial" charset="0"/>
              <a:ea typeface="Arial" charset="0"/>
              <a:cs typeface="Arial" charset="0"/>
              <a:sym typeface="Arial" charset="0"/>
            </a:endParaRPr>
          </a:p>
          <a:p>
            <a:pPr marL="304800" indent="-304800" algn="ctr">
              <a:spcBef>
                <a:spcPts val="475"/>
              </a:spcBef>
              <a:buNone/>
            </a:pPr>
            <a:r>
              <a:rPr lang="en-US" sz="2000" u="sng" dirty="0" err="1" smtClean="0">
                <a:solidFill>
                  <a:srgbClr val="0000FF"/>
                </a:solidFill>
                <a:latin typeface="Arial" charset="0"/>
                <a:ea typeface="Arial" charset="0"/>
                <a:cs typeface="Arial" charset="0"/>
                <a:sym typeface="Arial" charset="0"/>
              </a:rPr>
              <a:t>www.SprocketWebsites.com</a:t>
            </a:r>
            <a:endParaRPr lang="en-US" sz="2000" dirty="0" smtClean="0">
              <a:solidFill>
                <a:schemeClr val="tx1"/>
              </a:solidFill>
              <a:latin typeface="Arial" charset="0"/>
              <a:ea typeface="Lucida Grande" charset="0"/>
              <a:cs typeface="Lucida Grande" charset="0"/>
              <a:sym typeface="Arial" charset="0"/>
            </a:endParaRPr>
          </a:p>
          <a:p>
            <a:pPr marL="304800" indent="-304800" algn="ctr">
              <a:spcBef>
                <a:spcPts val="475"/>
              </a:spcBef>
              <a:buNone/>
            </a:pPr>
            <a:r>
              <a:rPr lang="en-US" sz="2000" dirty="0" smtClean="0">
                <a:solidFill>
                  <a:schemeClr val="tx1"/>
                </a:solidFill>
                <a:latin typeface="Arial" charset="0"/>
                <a:ea typeface="Arial" charset="0"/>
                <a:cs typeface="Arial" charset="0"/>
                <a:sym typeface="Arial" charset="0"/>
              </a:rPr>
              <a:t>@</a:t>
            </a:r>
            <a:r>
              <a:rPr lang="en-US" sz="2000" dirty="0" err="1" smtClean="0">
                <a:solidFill>
                  <a:schemeClr val="tx1"/>
                </a:solidFill>
                <a:latin typeface="Arial" charset="0"/>
                <a:ea typeface="Arial" charset="0"/>
                <a:cs typeface="Arial" charset="0"/>
                <a:sym typeface="Arial" charset="0"/>
              </a:rPr>
              <a:t>SprocketWebsite</a:t>
            </a:r>
            <a:endParaRPr lang="en-US" sz="2000" dirty="0" smtClean="0">
              <a:solidFill>
                <a:schemeClr val="tx1"/>
              </a:solidFill>
              <a:latin typeface="Arial" charset="0"/>
              <a:ea typeface="Lucida Grande" charset="0"/>
              <a:cs typeface="Lucida Grande" charset="0"/>
              <a:sym typeface="Arial" charset="0"/>
            </a:endParaRPr>
          </a:p>
          <a:p>
            <a:pPr marL="304800" indent="-304800" algn="ctr">
              <a:spcBef>
                <a:spcPts val="475"/>
              </a:spcBef>
              <a:buNone/>
            </a:pPr>
            <a:r>
              <a:rPr lang="en-US" sz="2000" dirty="0" smtClean="0">
                <a:solidFill>
                  <a:schemeClr val="tx1"/>
                </a:solidFill>
                <a:latin typeface="Arial" charset="0"/>
                <a:ea typeface="Arial" charset="0"/>
                <a:cs typeface="Arial" charset="0"/>
                <a:sym typeface="Arial" charset="0"/>
              </a:rPr>
              <a:t>630.344.9320</a:t>
            </a:r>
          </a:p>
        </p:txBody>
      </p:sp>
      <p:pic>
        <p:nvPicPr>
          <p:cNvPr id="16" name="Picture 15"/>
          <p:cNvPicPr>
            <a:picLocks noChangeAspect="1" noChangeArrowheads="1"/>
          </p:cNvPicPr>
          <p:nvPr/>
        </p:nvPicPr>
        <p:blipFill>
          <a:blip r:embed="rId5"/>
          <a:srcRect/>
          <a:stretch>
            <a:fillRect/>
          </a:stretch>
        </p:blipFill>
        <p:spPr bwMode="auto">
          <a:xfrm>
            <a:off x="4696326" y="4746128"/>
            <a:ext cx="3937000" cy="546100"/>
          </a:xfrm>
          <a:prstGeom prst="rect">
            <a:avLst/>
          </a:prstGeom>
          <a:noFill/>
          <a:ln w="12700" cap="rnd">
            <a:noFill/>
            <a:round/>
            <a:headEnd/>
            <a:tailEnd/>
          </a:ln>
        </p:spPr>
      </p:pic>
      <p:pic>
        <p:nvPicPr>
          <p:cNvPr id="18" name="Picture 17" descr="animatedfooter.gif"/>
          <p:cNvPicPr>
            <a:picLocks noChangeAspect="1"/>
          </p:cNvPicPr>
          <p:nvPr/>
        </p:nvPicPr>
        <p:blipFill>
          <a:blip r:embed="rId6"/>
          <a:stretch>
            <a:fillRect/>
          </a:stretch>
        </p:blipFill>
        <p:spPr>
          <a:xfrm>
            <a:off x="0" y="5456869"/>
            <a:ext cx="9147175" cy="1400661"/>
          </a:xfrm>
          <a:prstGeom prst="rect">
            <a:avLst/>
          </a:prstGeom>
          <a:solidFill>
            <a:srgbClr val="FF6600"/>
          </a:solidFill>
        </p:spPr>
      </p:pic>
      <p:pic>
        <p:nvPicPr>
          <p:cNvPr id="2" name="Picture 1" descr="facebook.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1324" y="4937662"/>
            <a:ext cx="406400" cy="406400"/>
          </a:xfrm>
          <a:prstGeom prst="rect">
            <a:avLst/>
          </a:prstGeom>
        </p:spPr>
      </p:pic>
      <p:pic>
        <p:nvPicPr>
          <p:cNvPr id="3" name="Picture 2" descr="twitter.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94030" y="4937662"/>
            <a:ext cx="406400" cy="406400"/>
          </a:xfrm>
          <a:prstGeom prst="rect">
            <a:avLst/>
          </a:prstGeom>
        </p:spPr>
      </p:pic>
      <p:pic>
        <p:nvPicPr>
          <p:cNvPr id="4" name="Picture 3" descr="linkedin.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08346" y="4937662"/>
            <a:ext cx="406400" cy="406400"/>
          </a:xfrm>
          <a:prstGeom prst="rect">
            <a:avLst/>
          </a:prstGeom>
        </p:spPr>
      </p:pic>
      <p:pic>
        <p:nvPicPr>
          <p:cNvPr id="5" name="Picture 4" descr="meetup.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38448" y="4937662"/>
            <a:ext cx="406400" cy="406400"/>
          </a:xfrm>
          <a:prstGeom prst="rect">
            <a:avLst/>
          </a:prstGeom>
        </p:spPr>
      </p:pic>
      <p:grpSp>
        <p:nvGrpSpPr>
          <p:cNvPr id="9" name="Group 8"/>
          <p:cNvGrpSpPr/>
          <p:nvPr/>
        </p:nvGrpSpPr>
        <p:grpSpPr>
          <a:xfrm>
            <a:off x="747624" y="4937662"/>
            <a:ext cx="406400" cy="406400"/>
            <a:chOff x="2931682" y="4923589"/>
            <a:chExt cx="406400" cy="406400"/>
          </a:xfrm>
        </p:grpSpPr>
        <p:pic>
          <p:nvPicPr>
            <p:cNvPr id="6" name="Picture 5" descr="button-white.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31682" y="4923589"/>
              <a:ext cx="406400" cy="406400"/>
            </a:xfrm>
            <a:prstGeom prst="rect">
              <a:avLst/>
            </a:prstGeom>
          </p:spPr>
        </p:pic>
        <p:pic>
          <p:nvPicPr>
            <p:cNvPr id="7" name="Picture 6" descr="DotNetNuke Logo.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58418" y="4940629"/>
              <a:ext cx="358283" cy="358283"/>
            </a:xfrm>
            <a:prstGeom prst="rect">
              <a:avLst/>
            </a:prstGeom>
          </p:spPr>
        </p:pic>
      </p:grpSp>
      <p:pic>
        <p:nvPicPr>
          <p:cNvPr id="8" name="Picture 7" descr="google.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25249" y="4937662"/>
            <a:ext cx="406400" cy="406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1893938" y="1600200"/>
            <a:ext cx="5080000" cy="4826000"/>
          </a:xfrm>
          <a:prstGeom prst="rect">
            <a:avLst/>
          </a:prstGeom>
          <a:noFill/>
          <a:ln w="12700" cap="flat">
            <a:noFill/>
            <a:miter lim="800000"/>
            <a:headEnd/>
            <a:tailEnd/>
          </a:ln>
        </p:spPr>
      </p:pic>
      <p:sp>
        <p:nvSpPr>
          <p:cNvPr id="6" name="Title 5"/>
          <p:cNvSpPr>
            <a:spLocks noGrp="1"/>
          </p:cNvSpPr>
          <p:nvPr>
            <p:ph type="ctrTitle"/>
          </p:nvPr>
        </p:nvSpPr>
        <p:spPr/>
        <p:txBody>
          <a:bodyPr/>
          <a:lstStyle/>
          <a:p>
            <a:r>
              <a:rPr lang="en-US" dirty="0" err="1" smtClean="0"/>
              <a:t>Dnn</a:t>
            </a:r>
            <a:r>
              <a:rPr lang="en-US" dirty="0" smtClean="0"/>
              <a:t> Corporate</a:t>
            </a:r>
            <a:endParaRPr lang="en-US" dirty="0"/>
          </a:p>
        </p:txBody>
      </p:sp>
      <p:sp>
        <p:nvSpPr>
          <p:cNvPr id="7" name="Subtitle 6"/>
          <p:cNvSpPr>
            <a:spLocks noGrp="1"/>
          </p:cNvSpPr>
          <p:nvPr>
            <p:ph type="subTitle" idx="1"/>
          </p:nvPr>
        </p:nvSpPr>
        <p:spPr/>
        <p:txBody>
          <a:bodyPr/>
          <a:lstStyle/>
          <a:p>
            <a:r>
              <a:rPr lang="en-US" dirty="0" err="1" smtClean="0">
                <a:solidFill>
                  <a:schemeClr val="tx1"/>
                </a:solidFill>
              </a:rPr>
              <a:t>Dnn</a:t>
            </a:r>
            <a:r>
              <a:rPr lang="en-US" dirty="0" smtClean="0">
                <a:solidFill>
                  <a:schemeClr val="tx1"/>
                </a:solidFill>
              </a:rPr>
              <a:t> In The News</a:t>
            </a:r>
            <a:endParaRPr lang="en-US"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Dnn</a:t>
            </a:r>
            <a:r>
              <a:rPr lang="en-US" dirty="0" smtClean="0"/>
              <a:t> - In The News</a:t>
            </a:r>
            <a:endParaRPr lang="en-US" dirty="0"/>
          </a:p>
        </p:txBody>
      </p:sp>
      <p:sp>
        <p:nvSpPr>
          <p:cNvPr id="3" name="Content Placeholder 2"/>
          <p:cNvSpPr>
            <a:spLocks noGrp="1"/>
          </p:cNvSpPr>
          <p:nvPr>
            <p:ph idx="1"/>
          </p:nvPr>
        </p:nvSpPr>
        <p:spPr/>
        <p:txBody>
          <a:bodyPr>
            <a:normAutofit/>
          </a:bodyPr>
          <a:lstStyle/>
          <a:p>
            <a:r>
              <a:rPr lang="en-US" dirty="0"/>
              <a:t>Five Rules to Select the Right Online Community Platform</a:t>
            </a:r>
          </a:p>
          <a:p>
            <a:pPr lvl="1"/>
            <a:r>
              <a:rPr lang="en-US" dirty="0"/>
              <a:t>2/14/2014</a:t>
            </a:r>
          </a:p>
          <a:p>
            <a:pPr lvl="1"/>
            <a:r>
              <a:rPr lang="en-US" dirty="0" err="1"/>
              <a:t>CMSWire</a:t>
            </a:r>
            <a:r>
              <a:rPr lang="en-US" dirty="0"/>
              <a:t> summarizes a recent DNN-sponsored webinar on how to select an online community platform.</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Dnn</a:t>
            </a:r>
            <a:r>
              <a:rPr lang="en-US" dirty="0"/>
              <a:t> Latest Press </a:t>
            </a:r>
            <a:r>
              <a:rPr lang="en-US" dirty="0" smtClean="0"/>
              <a:t>Releases</a:t>
            </a:r>
            <a:endParaRPr lang="en-US" dirty="0"/>
          </a:p>
        </p:txBody>
      </p:sp>
      <p:sp>
        <p:nvSpPr>
          <p:cNvPr id="3" name="Content Placeholder 2"/>
          <p:cNvSpPr>
            <a:spLocks noGrp="1"/>
          </p:cNvSpPr>
          <p:nvPr>
            <p:ph idx="1"/>
          </p:nvPr>
        </p:nvSpPr>
        <p:spPr/>
        <p:txBody>
          <a:bodyPr>
            <a:normAutofit/>
          </a:bodyPr>
          <a:lstStyle/>
          <a:p>
            <a:r>
              <a:rPr lang="en-US" dirty="0"/>
              <a:t>DNN and </a:t>
            </a:r>
            <a:r>
              <a:rPr lang="en-US" dirty="0" err="1"/>
              <a:t>Leadtail</a:t>
            </a:r>
            <a:r>
              <a:rPr lang="en-US" dirty="0"/>
              <a:t> Announce New Social Insights Report on Top Marketers at Mid-Size Companies</a:t>
            </a:r>
          </a:p>
          <a:p>
            <a:pPr lvl="1"/>
            <a:r>
              <a:rPr lang="en-US" dirty="0"/>
              <a:t>2/18/2014</a:t>
            </a:r>
          </a:p>
          <a:p>
            <a:pPr lvl="1"/>
            <a:r>
              <a:rPr lang="en-US" dirty="0"/>
              <a:t>DNN and </a:t>
            </a:r>
            <a:r>
              <a:rPr lang="en-US" dirty="0" err="1"/>
              <a:t>Leadtail</a:t>
            </a:r>
            <a:r>
              <a:rPr lang="en-US" dirty="0"/>
              <a:t> collaborated on a new report, "How Top Marketers at Mid-Size Companies Engage on Twitter."</a:t>
            </a:r>
          </a:p>
        </p:txBody>
      </p:sp>
    </p:spTree>
    <p:extLst>
      <p:ext uri="{BB962C8B-B14F-4D97-AF65-F5344CB8AC3E}">
        <p14:creationId xmlns:p14="http://schemas.microsoft.com/office/powerpoint/2010/main" val="3031905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Dnn</a:t>
            </a:r>
            <a:r>
              <a:rPr lang="en-US" dirty="0"/>
              <a:t> Latest Press </a:t>
            </a:r>
            <a:r>
              <a:rPr lang="en-US" dirty="0" smtClean="0"/>
              <a:t>Releases</a:t>
            </a:r>
            <a:endParaRPr lang="en-US" dirty="0"/>
          </a:p>
        </p:txBody>
      </p:sp>
      <p:sp>
        <p:nvSpPr>
          <p:cNvPr id="3" name="Content Placeholder 2"/>
          <p:cNvSpPr>
            <a:spLocks noGrp="1"/>
          </p:cNvSpPr>
          <p:nvPr>
            <p:ph idx="1"/>
          </p:nvPr>
        </p:nvSpPr>
        <p:spPr/>
        <p:txBody>
          <a:bodyPr>
            <a:normAutofit/>
          </a:bodyPr>
          <a:lstStyle/>
          <a:p>
            <a:r>
              <a:rPr lang="en-US" dirty="0"/>
              <a:t>DNN's </a:t>
            </a:r>
            <a:r>
              <a:rPr lang="en-US" dirty="0" err="1"/>
              <a:t>Evoq</a:t>
            </a:r>
            <a:r>
              <a:rPr lang="en-US" dirty="0"/>
              <a:t> Social Amplifies and Encourages Online Community Engagement With New Features</a:t>
            </a:r>
          </a:p>
          <a:p>
            <a:pPr lvl="1"/>
            <a:r>
              <a:rPr lang="en-US" dirty="0"/>
              <a:t>3/4/2014</a:t>
            </a:r>
          </a:p>
          <a:p>
            <a:pPr lvl="1"/>
            <a:r>
              <a:rPr lang="en-US" dirty="0"/>
              <a:t>The latest version of our award-winning online community solution now features Group Spaces and Directory.</a:t>
            </a:r>
          </a:p>
        </p:txBody>
      </p:sp>
    </p:spTree>
    <p:extLst>
      <p:ext uri="{BB962C8B-B14F-4D97-AF65-F5344CB8AC3E}">
        <p14:creationId xmlns:p14="http://schemas.microsoft.com/office/powerpoint/2010/main" val="4269499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2092</TotalTime>
  <Words>2561</Words>
  <Application>Microsoft Macintosh PowerPoint</Application>
  <PresentationFormat>On-screen Show (4:3)</PresentationFormat>
  <Paragraphs>345</Paragraphs>
  <Slides>51</Slides>
  <Notes>0</Notes>
  <HiddenSlides>14</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Chicago Area DNN Users Group</vt:lpstr>
      <vt:lpstr>New nuke stuff</vt:lpstr>
      <vt:lpstr>Agenda</vt:lpstr>
      <vt:lpstr>How to get involved</vt:lpstr>
      <vt:lpstr>How to get involved</vt:lpstr>
      <vt:lpstr>Dnn Corporate</vt:lpstr>
      <vt:lpstr>Dnn - In The News</vt:lpstr>
      <vt:lpstr>Dnn Latest Press Releases</vt:lpstr>
      <vt:lpstr>Dnn Latest Press Releases</vt:lpstr>
      <vt:lpstr>Dnn Corporate Blog</vt:lpstr>
      <vt:lpstr>Dnn Corporate Blog</vt:lpstr>
      <vt:lpstr>Dnn Corporate Blog</vt:lpstr>
      <vt:lpstr>Dnn Corporate Blog</vt:lpstr>
      <vt:lpstr>Dnn Corporate Blog</vt:lpstr>
      <vt:lpstr>Dnn Corporate Blog</vt:lpstr>
      <vt:lpstr>Dnn Corporate Blog</vt:lpstr>
      <vt:lpstr>Dnn Corporate Blog</vt:lpstr>
      <vt:lpstr>Dnn Corporate Blog</vt:lpstr>
      <vt:lpstr>Dnn Corporate Blog</vt:lpstr>
      <vt:lpstr>Dnn Corporate Blog</vt:lpstr>
      <vt:lpstr>Dnn Corporate Blog</vt:lpstr>
      <vt:lpstr>Dnn Corporate Blog</vt:lpstr>
      <vt:lpstr>Dnn Corporate Blog</vt:lpstr>
      <vt:lpstr>Dnn Corporate Blog</vt:lpstr>
      <vt:lpstr>Dnn Corporate Blog</vt:lpstr>
      <vt:lpstr>Dnn Corporate Blog</vt:lpstr>
      <vt:lpstr>Dnn Corporate Blog</vt:lpstr>
      <vt:lpstr>Dnn Corporate Blog</vt:lpstr>
      <vt:lpstr>Dnn Corporate Blog</vt:lpstr>
      <vt:lpstr>Dnn Webinar Events</vt:lpstr>
      <vt:lpstr>Release Updates</vt:lpstr>
      <vt:lpstr>Release Updates</vt:lpstr>
      <vt:lpstr>Major Highlights</vt:lpstr>
      <vt:lpstr>Major Highlights</vt:lpstr>
      <vt:lpstr>Security Fixes</vt:lpstr>
      <vt:lpstr>Module Updates</vt:lpstr>
      <vt:lpstr>DNN Modules - Overview</vt:lpstr>
      <vt:lpstr>DotNetNuke FAQ</vt:lpstr>
      <vt:lpstr>Release Notes</vt:lpstr>
      <vt:lpstr>DNN Links</vt:lpstr>
      <vt:lpstr>DNN Media</vt:lpstr>
      <vt:lpstr>Release Notes</vt:lpstr>
      <vt:lpstr>DNN Reports</vt:lpstr>
      <vt:lpstr>Release Notes</vt:lpstr>
      <vt:lpstr>DNN Wiki</vt:lpstr>
      <vt:lpstr>Release Notes</vt:lpstr>
      <vt:lpstr>CADUG Updates</vt:lpstr>
      <vt:lpstr>CADUG Website Hosting</vt:lpstr>
      <vt:lpstr>CADUG Website</vt:lpstr>
      <vt:lpstr>PowerPoint Presentation</vt:lpstr>
      <vt:lpstr>Wrap Up / Q&amp;A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Chicago Area DotNetNuke Users Group</dc:title>
  <dc:creator>James Nagy</dc:creator>
  <cp:lastModifiedBy>James Nagy</cp:lastModifiedBy>
  <cp:revision>146</cp:revision>
  <cp:lastPrinted>2014-01-23T19:17:00Z</cp:lastPrinted>
  <dcterms:created xsi:type="dcterms:W3CDTF">2010-11-17T23:45:39Z</dcterms:created>
  <dcterms:modified xsi:type="dcterms:W3CDTF">2014-03-13T00:14:11Z</dcterms:modified>
</cp:coreProperties>
</file>