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33" r:id="rId6"/>
    <p:sldId id="261" r:id="rId7"/>
    <p:sldId id="436" r:id="rId8"/>
    <p:sldId id="435" r:id="rId9"/>
    <p:sldId id="311" r:id="rId10"/>
    <p:sldId id="439" r:id="rId11"/>
    <p:sldId id="440" r:id="rId12"/>
    <p:sldId id="441" r:id="rId13"/>
    <p:sldId id="442" r:id="rId14"/>
    <p:sldId id="364" r:id="rId15"/>
    <p:sldId id="264" r:id="rId16"/>
    <p:sldId id="448" r:id="rId17"/>
    <p:sldId id="379" r:id="rId18"/>
    <p:sldId id="417" r:id="rId19"/>
    <p:sldId id="416" r:id="rId20"/>
    <p:sldId id="443" r:id="rId21"/>
    <p:sldId id="444" r:id="rId22"/>
    <p:sldId id="445" r:id="rId23"/>
    <p:sldId id="446" r:id="rId24"/>
    <p:sldId id="447" r:id="rId25"/>
    <p:sldId id="367" r:id="rId26"/>
    <p:sldId id="395" r:id="rId27"/>
    <p:sldId id="386" r:id="rId28"/>
    <p:sldId id="419" r:id="rId29"/>
    <p:sldId id="368" r:id="rId30"/>
    <p:sldId id="378" r:id="rId31"/>
    <p:sldId id="418" r:id="rId32"/>
    <p:sldId id="434" r:id="rId33"/>
    <p:sldId id="420" r:id="rId34"/>
    <p:sldId id="421" r:id="rId35"/>
    <p:sldId id="392" r:id="rId36"/>
    <p:sldId id="393" r:id="rId37"/>
    <p:sldId id="270" r:id="rId38"/>
    <p:sldId id="271" r:id="rId39"/>
    <p:sldId id="272" r:id="rId40"/>
    <p:sldId id="334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4" autoAdjust="0"/>
    <p:restoredTop sz="99924" autoAdjust="0"/>
  </p:normalViewPr>
  <p:slideViewPr>
    <p:cSldViewPr snapToGrid="0" snapToObjects="1">
      <p:cViewPr varScale="1">
        <p:scale>
          <a:sx n="121" d="100"/>
          <a:sy n="121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8-06 at 4.54.58 P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7" y="0"/>
            <a:ext cx="9200945" cy="15096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49DF-FBFE-6D4D-BCE9-60899A93DE7D}" type="datetimeFigureOut">
              <a:rPr lang="en-US" smtClean="0"/>
              <a:pPr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0680" y="421022"/>
            <a:ext cx="5056119" cy="10007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DNN_fullcolor_po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01512"/>
            <a:ext cx="1828800" cy="856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none">
          <a:solidFill>
            <a:srgbClr val="FFFFFF"/>
          </a:solidFill>
          <a:effectLst>
            <a:outerShdw blurRad="50800" dist="50800" dir="2700000" algn="tl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DNN.com" TargetMode="External"/><Relationship Id="rId4" Type="http://schemas.openxmlformats.org/officeDocument/2006/relationships/hyperlink" Target="http://www.DotNetNuke.com" TargetMode="External"/><Relationship Id="rId5" Type="http://schemas.openxmlformats.org/officeDocument/2006/relationships/hyperlink" Target="http://www.LinkedIn.com" TargetMode="External"/><Relationship Id="rId6" Type="http://schemas.openxmlformats.org/officeDocument/2006/relationships/hyperlink" Target="http://www.Facebook.com" TargetMode="External"/><Relationship Id="rId7" Type="http://schemas.openxmlformats.org/officeDocument/2006/relationships/hyperlink" Target="http://www.twitter.com/ChicagoDNN" TargetMode="External"/><Relationship Id="rId8" Type="http://schemas.openxmlformats.org/officeDocument/2006/relationships/hyperlink" Target="http://www.plus.googl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cagoDNN.or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hicagoDNN.org" TargetMode="External"/><Relationship Id="rId3" Type="http://schemas.openxmlformats.org/officeDocument/2006/relationships/hyperlink" Target="http://www.DotNetNuke.com" TargetMode="External"/><Relationship Id="rId4" Type="http://schemas.openxmlformats.org/officeDocument/2006/relationships/hyperlink" Target="mailto:Don@SprocketWebsites.com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34.gif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Chicago </a:t>
            </a:r>
            <a:r>
              <a:rPr lang="en-US" smtClean="0"/>
              <a:t>Area DNN Users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756" y="3886199"/>
            <a:ext cx="5904339" cy="2794612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Thank you to our sponsors!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 marL="304800" indent="-304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For providing web hosting for the CADUG Website </a:t>
            </a:r>
            <a:r>
              <a:rPr lang="en-US" sz="1800" dirty="0"/>
              <a:t> </a:t>
            </a:r>
            <a:r>
              <a:rPr lang="en-US" sz="1800" dirty="0" smtClean="0"/>
              <a:t>                &amp; Pizza and Soda at our face-to-face meetings</a:t>
            </a:r>
          </a:p>
          <a:p>
            <a:pPr marL="304800" indent="-304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They are offering any CADUG member a 50% discount on their first month of </a:t>
            </a:r>
            <a:r>
              <a:rPr lang="en-US" sz="1800" smtClean="0"/>
              <a:t>a new subscription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064" y="4497733"/>
            <a:ext cx="3937000" cy="546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</a:t>
            </a:r>
            <a:r>
              <a:rPr lang="en-US" dirty="0"/>
              <a:t>Corporate Blog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1" y="1600200"/>
            <a:ext cx="1449658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749983"/>
          </a:xfrm>
        </p:spPr>
        <p:txBody>
          <a:bodyPr>
            <a:normAutofit/>
          </a:bodyPr>
          <a:lstStyle/>
          <a:p>
            <a:r>
              <a:rPr lang="en-US" dirty="0"/>
              <a:t>Now Available: eBooks on Branded Online Communities</a:t>
            </a:r>
          </a:p>
          <a:p>
            <a:pPr lvl="1"/>
            <a:r>
              <a:rPr lang="en-US" dirty="0"/>
              <a:t>DNN recently created a number of useful resources on branded online communities. Read our post for the full details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Posted on 8/7/2014 by Dennis </a:t>
            </a:r>
            <a:r>
              <a:rPr lang="en-US" dirty="0" err="1"/>
              <a:t>Shiao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3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</a:t>
            </a:r>
            <a:r>
              <a:rPr lang="en-US" dirty="0"/>
              <a:t>Corporate Blog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85" y="1722868"/>
            <a:ext cx="1577130" cy="15834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749983"/>
          </a:xfrm>
        </p:spPr>
        <p:txBody>
          <a:bodyPr>
            <a:normAutofit/>
          </a:bodyPr>
          <a:lstStyle/>
          <a:p>
            <a:r>
              <a:rPr lang="en-US" dirty="0"/>
              <a:t>Associations: Your 10 Step Plan to Building an Online Member Community</a:t>
            </a:r>
          </a:p>
          <a:p>
            <a:pPr lvl="1"/>
            <a:r>
              <a:rPr lang="en-US" dirty="0"/>
              <a:t>For associations, an online member community can help you achieve active and sustainable member engagement. A 10 step plan to get your community launched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Posted on 7/31/2014 by Dennis </a:t>
            </a:r>
            <a:r>
              <a:rPr lang="en-US" dirty="0" err="1"/>
              <a:t>Shiao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1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</a:t>
            </a:r>
            <a:r>
              <a:rPr lang="en-US" dirty="0"/>
              <a:t>Corporate Blog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49" y="1600200"/>
            <a:ext cx="1516546" cy="2022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749983"/>
          </a:xfrm>
        </p:spPr>
        <p:txBody>
          <a:bodyPr>
            <a:normAutofit/>
          </a:bodyPr>
          <a:lstStyle/>
          <a:p>
            <a:r>
              <a:rPr lang="en-US" dirty="0"/>
              <a:t>What is Costing US Companies $83 Billion Per Year?</a:t>
            </a:r>
          </a:p>
          <a:p>
            <a:pPr lvl="1"/>
            <a:r>
              <a:rPr lang="en-US" dirty="0"/>
              <a:t>Mary </a:t>
            </a:r>
            <a:r>
              <a:rPr lang="en-US" dirty="0" err="1"/>
              <a:t>Cauwels</a:t>
            </a:r>
            <a:r>
              <a:rPr lang="en-US" dirty="0"/>
              <a:t> shares insights on how Customer Care communities can help organizations who want to take customer retention seriously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Posted on 7/25/2014 by Mary </a:t>
            </a:r>
            <a:r>
              <a:rPr lang="en-US" dirty="0" err="1"/>
              <a:t>Cauwels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2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</a:t>
            </a:r>
            <a:r>
              <a:rPr lang="en-US" dirty="0"/>
              <a:t>Corporate Blog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55" y="1600200"/>
            <a:ext cx="1606258" cy="16127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749983"/>
          </a:xfrm>
        </p:spPr>
        <p:txBody>
          <a:bodyPr>
            <a:normAutofit/>
          </a:bodyPr>
          <a:lstStyle/>
          <a:p>
            <a:r>
              <a:rPr lang="en-US" dirty="0"/>
              <a:t>Your One Stop Shop to Selecting an Online Community Platform</a:t>
            </a:r>
          </a:p>
          <a:p>
            <a:pPr lvl="1"/>
            <a:r>
              <a:rPr lang="en-US" dirty="0"/>
              <a:t>In the market for an online community platform? Have a look through a number of resources that assist in your evaluation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Posted on 7/23/2014 by Dennis </a:t>
            </a:r>
            <a:r>
              <a:rPr lang="en-US" dirty="0" err="1"/>
              <a:t>Shiao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9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651000"/>
            <a:ext cx="4064000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Webinar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487364"/>
          </a:xfrm>
        </p:spPr>
        <p:txBody>
          <a:bodyPr>
            <a:normAutofit/>
          </a:bodyPr>
          <a:lstStyle/>
          <a:p>
            <a:r>
              <a:rPr lang="en-US" dirty="0"/>
              <a:t>The ROI of </a:t>
            </a:r>
            <a:r>
              <a:rPr lang="en-US" dirty="0" err="1"/>
              <a:t>Evoq</a:t>
            </a:r>
            <a:r>
              <a:rPr lang="en-US" dirty="0"/>
              <a:t> </a:t>
            </a:r>
            <a:r>
              <a:rPr lang="en-US" dirty="0" smtClean="0"/>
              <a:t>Content</a:t>
            </a:r>
            <a:endParaRPr lang="en-US" dirty="0"/>
          </a:p>
          <a:p>
            <a:pPr lvl="1"/>
            <a:r>
              <a:rPr lang="en-US" dirty="0"/>
              <a:t>Tuesday, Aug 19, 2014 09:00 AM - 10:00 AM PDT (GMT -04:00)</a:t>
            </a:r>
          </a:p>
          <a:p>
            <a:pPr lvl="1"/>
            <a:r>
              <a:rPr lang="en-US" dirty="0"/>
              <a:t>Presenter(s): Mary </a:t>
            </a:r>
            <a:r>
              <a:rPr lang="en-US" dirty="0" err="1"/>
              <a:t>Cauwels</a:t>
            </a:r>
            <a:r>
              <a:rPr lang="en-US" dirty="0"/>
              <a:t>, Director of Product Marketing, DNN Corp.</a:t>
            </a:r>
          </a:p>
          <a:p>
            <a:pPr lvl="1"/>
            <a:r>
              <a:rPr lang="en-US" dirty="0"/>
              <a:t>Skill Level: all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938" y="1600200"/>
            <a:ext cx="5080000" cy="482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Release Updates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new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Updates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alphaModFix amt="51000"/>
          </a:blip>
          <a:srcRect/>
          <a:stretch>
            <a:fillRect/>
          </a:stretch>
        </p:blipFill>
        <p:spPr bwMode="auto">
          <a:xfrm>
            <a:off x="397506" y="1651346"/>
            <a:ext cx="4059042" cy="485581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" name="Picture 4" descr="DNN_CMS_Platform_-_Download__07_03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54" y="1651346"/>
            <a:ext cx="3827318" cy="44591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v07.03.01 latest release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06/26/14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10 Major Features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0 </a:t>
            </a:r>
            <a:r>
              <a:rPr lang="en-US" dirty="0"/>
              <a:t>Security Fixes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0 </a:t>
            </a:r>
            <a:r>
              <a:rPr lang="en-US" dirty="0"/>
              <a:t>Modules update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/>
              <a:t>0 Providers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272403"/>
            <a:ext cx="131598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swald Light"/>
                <a:cs typeface="Oswald Light"/>
              </a:rPr>
              <a:t>7.3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Oswald Light"/>
              <a:cs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535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39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v07.03.01 Major Highlights</a:t>
            </a:r>
          </a:p>
          <a:p>
            <a:pPr lvl="1"/>
            <a:r>
              <a:rPr lang="en-US" dirty="0" smtClean="0"/>
              <a:t>Updated </a:t>
            </a:r>
            <a:r>
              <a:rPr lang="en-US" dirty="0" err="1"/>
              <a:t>jQuery.RequestRegistration</a:t>
            </a:r>
            <a:r>
              <a:rPr lang="en-US" dirty="0"/>
              <a:t> to also include </a:t>
            </a:r>
            <a:r>
              <a:rPr lang="en-US" dirty="0" err="1"/>
              <a:t>jquery</a:t>
            </a:r>
            <a:r>
              <a:rPr lang="en-US" dirty="0"/>
              <a:t>-migrate ( which many third party skins rely on )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back missing API methods to preserve binary compatibility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51 Degrees V3 to the latest assembly and data file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case sensitivity issues with the scheduler and server names</a:t>
            </a:r>
          </a:p>
          <a:p>
            <a:pPr lvl="1"/>
            <a:r>
              <a:rPr lang="en-US" dirty="0" smtClean="0"/>
              <a:t>Rollback </a:t>
            </a:r>
            <a:r>
              <a:rPr lang="en-US" dirty="0"/>
              <a:t>change to exclude </a:t>
            </a:r>
            <a:r>
              <a:rPr lang="en-US" dirty="0" err="1"/>
              <a:t>portal.css</a:t>
            </a:r>
            <a:r>
              <a:rPr lang="en-US" dirty="0"/>
              <a:t> by default</a:t>
            </a:r>
          </a:p>
          <a:p>
            <a:pPr lvl="1"/>
            <a:r>
              <a:rPr lang="en-US" dirty="0" smtClean="0"/>
              <a:t>Rollback </a:t>
            </a:r>
            <a:r>
              <a:rPr lang="en-US" dirty="0"/>
              <a:t>to previous version of </a:t>
            </a:r>
            <a:r>
              <a:rPr lang="en-US" dirty="0" err="1"/>
              <a:t>SharpZipLib</a:t>
            </a:r>
            <a:r>
              <a:rPr lang="en-US" dirty="0"/>
              <a:t> assembly to preserve backward compatibility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permission grid so that you can add additional roles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user profile page alignment issues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upgrade issue installing Knockout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refactoring issue that would cause issues creating new pages</a:t>
            </a:r>
          </a:p>
        </p:txBody>
      </p:sp>
    </p:spTree>
    <p:extLst>
      <p:ext uri="{BB962C8B-B14F-4D97-AF65-F5344CB8AC3E}">
        <p14:creationId xmlns:p14="http://schemas.microsoft.com/office/powerpoint/2010/main" val="74667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1874"/>
          </a:xfrm>
        </p:spPr>
        <p:txBody>
          <a:bodyPr>
            <a:normAutofit/>
          </a:bodyPr>
          <a:lstStyle/>
          <a:p>
            <a:r>
              <a:rPr lang="en-US" b="1" dirty="0"/>
              <a:t>Security Fixes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b="1" dirty="0" smtClean="0"/>
              <a:t>Modules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b="1" dirty="0" smtClean="0"/>
              <a:t>Providers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0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nuke stuff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 smtClean="0"/>
              <a:t>What’s happening in the world of #DNN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July 9</a:t>
            </a:r>
            <a:r>
              <a:rPr lang="en-US" baseline="30000" dirty="0" smtClean="0"/>
              <a:t>th</a:t>
            </a:r>
            <a:r>
              <a:rPr lang="en-US" dirty="0" smtClean="0"/>
              <a:t>, 2014 </a:t>
            </a:r>
            <a:r>
              <a:rPr lang="en-US" i="1" dirty="0" smtClean="0"/>
              <a:t>– Mid Summer Nights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Updates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alphaModFix amt="51000"/>
          </a:blip>
          <a:srcRect/>
          <a:stretch>
            <a:fillRect/>
          </a:stretch>
        </p:blipFill>
        <p:spPr bwMode="auto">
          <a:xfrm>
            <a:off x="397506" y="1651346"/>
            <a:ext cx="4059042" cy="485581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54" y="1697480"/>
            <a:ext cx="3827318" cy="43668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v07.03.00 latest release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06/26/14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/>
              <a:t>7</a:t>
            </a:r>
            <a:r>
              <a:rPr lang="en-US" dirty="0" smtClean="0"/>
              <a:t> Major Features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0 </a:t>
            </a:r>
            <a:r>
              <a:rPr lang="en-US" dirty="0"/>
              <a:t>Security Fixes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0 </a:t>
            </a:r>
            <a:r>
              <a:rPr lang="en-US" dirty="0"/>
              <a:t>Modules update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/>
              <a:t>0 Providers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272403"/>
            <a:ext cx="131598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swald Light"/>
                <a:cs typeface="Oswald Light"/>
              </a:rPr>
              <a:t>7.3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Oswald Light"/>
              <a:cs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77683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4842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v07.03.00 Major Highlights</a:t>
            </a:r>
          </a:p>
          <a:p>
            <a:r>
              <a:rPr lang="en-US" dirty="0" smtClean="0"/>
              <a:t>The </a:t>
            </a:r>
            <a:r>
              <a:rPr lang="en-US" dirty="0"/>
              <a:t>theme for DNN 7.3 is performance. The entire platform has been optimized from a variety of perspectives to improve overall system </a:t>
            </a:r>
            <a:r>
              <a:rPr lang="en-US" dirty="0" smtClean="0"/>
              <a:t>performance.</a:t>
            </a:r>
          </a:p>
          <a:p>
            <a:pPr lvl="1"/>
            <a:r>
              <a:rPr lang="en-US" dirty="0" smtClean="0"/>
              <a:t>Page </a:t>
            </a:r>
            <a:r>
              <a:rPr lang="en-US" dirty="0"/>
              <a:t>markup reduction - intelligent resource </a:t>
            </a:r>
            <a:r>
              <a:rPr lang="en-US" dirty="0" smtClean="0"/>
              <a:t>management</a:t>
            </a:r>
          </a:p>
          <a:p>
            <a:pPr lvl="2"/>
            <a:r>
              <a:rPr lang="en-US" dirty="0" smtClean="0"/>
              <a:t>Removal </a:t>
            </a:r>
            <a:r>
              <a:rPr lang="en-US" dirty="0"/>
              <a:t>of unnecessary </a:t>
            </a:r>
            <a:r>
              <a:rPr lang="en-US" dirty="0" err="1"/>
              <a:t>Viewstate</a:t>
            </a:r>
            <a:r>
              <a:rPr lang="en-US" dirty="0"/>
              <a:t> – Home page 4005 bytes down to 90 </a:t>
            </a:r>
            <a:r>
              <a:rPr lang="en-US" dirty="0" smtClean="0"/>
              <a:t>bytes</a:t>
            </a:r>
          </a:p>
          <a:p>
            <a:pPr lvl="2"/>
            <a:r>
              <a:rPr lang="en-US" dirty="0" err="1" smtClean="0"/>
              <a:t>YSlow</a:t>
            </a:r>
            <a:r>
              <a:rPr lang="en-US" dirty="0" smtClean="0"/>
              <a:t> </a:t>
            </a:r>
            <a:r>
              <a:rPr lang="en-US" dirty="0"/>
              <a:t>base score improvement (7.2.2 80/Grade C -&gt; 7.3.0 93/Grade A)</a:t>
            </a:r>
          </a:p>
          <a:p>
            <a:pPr lvl="2"/>
            <a:r>
              <a:rPr lang="en-US" dirty="0" smtClean="0"/>
              <a:t>25</a:t>
            </a:r>
            <a:r>
              <a:rPr lang="en-US" dirty="0"/>
              <a:t>% reduction in Page size for Home page requests.</a:t>
            </a:r>
          </a:p>
          <a:p>
            <a:pPr lvl="1"/>
            <a:r>
              <a:rPr lang="en-US" dirty="0"/>
              <a:t>Extra caching and streamlining of database calls</a:t>
            </a:r>
          </a:p>
          <a:p>
            <a:pPr lvl="2"/>
            <a:r>
              <a:rPr lang="en-US" dirty="0" smtClean="0"/>
              <a:t>Reduce </a:t>
            </a:r>
            <a:r>
              <a:rPr lang="en-US" dirty="0"/>
              <a:t>database activity in high transaction scenarios</a:t>
            </a:r>
          </a:p>
          <a:p>
            <a:pPr lvl="2"/>
            <a:r>
              <a:rPr lang="en-US" dirty="0" smtClean="0"/>
              <a:t>Granular </a:t>
            </a:r>
            <a:r>
              <a:rPr lang="en-US" dirty="0"/>
              <a:t>management of objects in cache to reduce cache rebuilds</a:t>
            </a:r>
          </a:p>
          <a:p>
            <a:pPr lvl="1"/>
            <a:r>
              <a:rPr lang="en-US" dirty="0"/>
              <a:t>New 51 Degrees implementation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lookup algorithm 100x faster</a:t>
            </a:r>
          </a:p>
          <a:p>
            <a:pPr lvl="2"/>
            <a:r>
              <a:rPr lang="en-US" dirty="0" smtClean="0"/>
              <a:t>Zero </a:t>
            </a:r>
            <a:r>
              <a:rPr lang="en-US" dirty="0"/>
              <a:t>memory consumption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be disabled if required</a:t>
            </a:r>
          </a:p>
          <a:p>
            <a:pPr lvl="1"/>
            <a:r>
              <a:rPr lang="en-US" dirty="0"/>
              <a:t>Admin UI Updates for increased Admin page load speed</a:t>
            </a:r>
          </a:p>
          <a:p>
            <a:pPr lvl="2"/>
            <a:r>
              <a:rPr lang="en-US" dirty="0" smtClean="0"/>
              <a:t>File </a:t>
            </a:r>
            <a:r>
              <a:rPr lang="en-US" dirty="0"/>
              <a:t>picker/upload control updated for drag/drop</a:t>
            </a:r>
          </a:p>
          <a:p>
            <a:pPr lvl="2"/>
            <a:r>
              <a:rPr lang="en-US" dirty="0" smtClean="0"/>
              <a:t>Permissions </a:t>
            </a:r>
            <a:r>
              <a:rPr lang="en-US" dirty="0"/>
              <a:t>Grid optimized for active roles only</a:t>
            </a:r>
          </a:p>
          <a:p>
            <a:pPr lvl="1"/>
            <a:r>
              <a:rPr lang="en-US" dirty="0"/>
              <a:t>Add Module Control bar improvements</a:t>
            </a:r>
          </a:p>
          <a:p>
            <a:pPr lvl="2"/>
            <a:r>
              <a:rPr lang="en-US" dirty="0" smtClean="0"/>
              <a:t>Bookmarking </a:t>
            </a:r>
            <a:r>
              <a:rPr lang="en-US" dirty="0"/>
              <a:t>for favorite Modules</a:t>
            </a:r>
          </a:p>
          <a:p>
            <a:pPr lvl="2"/>
            <a:r>
              <a:rPr lang="en-US" dirty="0" smtClean="0"/>
              <a:t>Search </a:t>
            </a:r>
            <a:r>
              <a:rPr lang="en-US" dirty="0"/>
              <a:t>feature for finding modules</a:t>
            </a:r>
          </a:p>
          <a:p>
            <a:pPr lvl="2"/>
            <a:r>
              <a:rPr lang="en-US" dirty="0" smtClean="0"/>
              <a:t>Lazy </a:t>
            </a:r>
            <a:r>
              <a:rPr lang="en-US" dirty="0"/>
              <a:t>load feature to speed panel load</a:t>
            </a:r>
          </a:p>
          <a:p>
            <a:pPr lvl="2"/>
            <a:r>
              <a:rPr lang="en-US" dirty="0" smtClean="0"/>
              <a:t>Improved </a:t>
            </a:r>
            <a:r>
              <a:rPr lang="en-US" dirty="0"/>
              <a:t>scrolling</a:t>
            </a:r>
          </a:p>
          <a:p>
            <a:pPr lvl="1"/>
            <a:r>
              <a:rPr lang="en-US" dirty="0"/>
              <a:t>Scheduled Tasks Improvement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granular control over jobs including ability to set a start date/time</a:t>
            </a:r>
          </a:p>
          <a:p>
            <a:pPr lvl="2"/>
            <a:r>
              <a:rPr lang="en-US" dirty="0" smtClean="0"/>
              <a:t>Delayed </a:t>
            </a:r>
            <a:r>
              <a:rPr lang="en-US" dirty="0"/>
              <a:t>initialization for faster application startup</a:t>
            </a:r>
          </a:p>
          <a:p>
            <a:pPr lvl="1"/>
            <a:r>
              <a:rPr lang="en-US" dirty="0"/>
              <a:t>Folder Provider Improvements</a:t>
            </a:r>
          </a:p>
          <a:p>
            <a:pPr lvl="2"/>
            <a:r>
              <a:rPr lang="en-US" dirty="0" smtClean="0"/>
              <a:t>Ability </a:t>
            </a:r>
            <a:r>
              <a:rPr lang="en-US" dirty="0"/>
              <a:t>to create new sites with the site root Folder on remote storage – separating user data from application data.</a:t>
            </a:r>
          </a:p>
        </p:txBody>
      </p:sp>
    </p:spTree>
    <p:extLst>
      <p:ext uri="{BB962C8B-B14F-4D97-AF65-F5344CB8AC3E}">
        <p14:creationId xmlns:p14="http://schemas.microsoft.com/office/powerpoint/2010/main" val="113893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1874"/>
          </a:xfrm>
        </p:spPr>
        <p:txBody>
          <a:bodyPr>
            <a:normAutofit/>
          </a:bodyPr>
          <a:lstStyle/>
          <a:p>
            <a:r>
              <a:rPr lang="en-US" b="1" dirty="0"/>
              <a:t>Security Fixes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b="1" dirty="0" smtClean="0"/>
              <a:t>Modules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b="1" dirty="0" smtClean="0"/>
              <a:t>Providers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1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18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Thanks to the following community members who submitted fixes and enhancements for this release.</a:t>
            </a:r>
          </a:p>
          <a:p>
            <a:pPr lvl="1"/>
            <a:r>
              <a:rPr lang="en-US" dirty="0"/>
              <a:t>Peter </a:t>
            </a:r>
            <a:r>
              <a:rPr lang="en-US" dirty="0" err="1"/>
              <a:t>Donker</a:t>
            </a:r>
            <a:endParaRPr lang="en-US" dirty="0"/>
          </a:p>
          <a:p>
            <a:pPr lvl="1"/>
            <a:r>
              <a:rPr lang="en-US" dirty="0" err="1"/>
              <a:t>Robrecht</a:t>
            </a:r>
            <a:r>
              <a:rPr lang="en-US" dirty="0"/>
              <a:t> </a:t>
            </a:r>
            <a:r>
              <a:rPr lang="en-US" dirty="0" err="1"/>
              <a:t>Siera</a:t>
            </a:r>
            <a:endParaRPr lang="en-US" dirty="0"/>
          </a:p>
          <a:p>
            <a:pPr lvl="1"/>
            <a:r>
              <a:rPr lang="en-US" dirty="0" err="1"/>
              <a:t>Vicenç</a:t>
            </a:r>
            <a:r>
              <a:rPr lang="en-US" dirty="0"/>
              <a:t> </a:t>
            </a:r>
            <a:r>
              <a:rPr lang="en-US" dirty="0" err="1"/>
              <a:t>Masanas</a:t>
            </a:r>
            <a:endParaRPr lang="en-US" dirty="0"/>
          </a:p>
          <a:p>
            <a:pPr lvl="1"/>
            <a:r>
              <a:rPr lang="en-US" dirty="0"/>
              <a:t>Sebastian </a:t>
            </a:r>
            <a:r>
              <a:rPr lang="en-US" dirty="0" err="1"/>
              <a:t>Leupold</a:t>
            </a:r>
            <a:endParaRPr lang="en-US" dirty="0"/>
          </a:p>
          <a:p>
            <a:pPr lvl="1"/>
            <a:r>
              <a:rPr lang="en-US" dirty="0"/>
              <a:t>Brian Dukes</a:t>
            </a:r>
          </a:p>
          <a:p>
            <a:pPr lvl="1"/>
            <a:r>
              <a:rPr lang="en-US" dirty="0"/>
              <a:t>Ernst-Peter </a:t>
            </a:r>
            <a:r>
              <a:rPr lang="en-US" dirty="0" err="1"/>
              <a:t>Tamminga</a:t>
            </a:r>
            <a:endParaRPr lang="en-US" dirty="0"/>
          </a:p>
          <a:p>
            <a:pPr lvl="1"/>
            <a:r>
              <a:rPr lang="en-US" dirty="0"/>
              <a:t>Vincent </a:t>
            </a:r>
            <a:r>
              <a:rPr lang="en-US" dirty="0" err="1"/>
              <a:t>Snobbert</a:t>
            </a:r>
            <a:endParaRPr lang="en-US" dirty="0"/>
          </a:p>
          <a:p>
            <a:pPr lvl="1"/>
            <a:r>
              <a:rPr lang="en-US" dirty="0"/>
              <a:t>Oliver Hine</a:t>
            </a:r>
          </a:p>
          <a:p>
            <a:pPr lvl="1"/>
            <a:r>
              <a:rPr lang="en-US" dirty="0"/>
              <a:t>Will </a:t>
            </a:r>
            <a:r>
              <a:rPr lang="en-US" dirty="0" err="1"/>
              <a:t>Strohl</a:t>
            </a:r>
            <a:endParaRPr lang="en-US" dirty="0"/>
          </a:p>
          <a:p>
            <a:pPr lvl="1"/>
            <a:r>
              <a:rPr lang="en-US" dirty="0" err="1"/>
              <a:t>Torsten</a:t>
            </a:r>
            <a:r>
              <a:rPr lang="en-US" dirty="0"/>
              <a:t> </a:t>
            </a:r>
            <a:r>
              <a:rPr lang="en-US" dirty="0" err="1"/>
              <a:t>Weggen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5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18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complete set of Release Notes for DNN 7.3 is available </a:t>
            </a:r>
            <a:r>
              <a:rPr lang="en-US" dirty="0" smtClean="0"/>
              <a:t>at: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dnntracker.atlassian.net</a:t>
            </a:r>
            <a:r>
              <a:rPr lang="en-US" dirty="0"/>
              <a:t>/secure/</a:t>
            </a:r>
            <a:r>
              <a:rPr lang="en-US" dirty="0" err="1"/>
              <a:t>ReleaseNote.jspa?projectId</a:t>
            </a:r>
            <a:r>
              <a:rPr lang="en-US" dirty="0"/>
              <a:t>=10212&amp;version=11902.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find more information about community contributions to DNN 7.3 </a:t>
            </a:r>
            <a:r>
              <a:rPr lang="en-US" dirty="0" smtClean="0"/>
              <a:t>at: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www.dnnsoftware.com</a:t>
            </a:r>
            <a:r>
              <a:rPr lang="en-US" dirty="0"/>
              <a:t>/community-blog/</a:t>
            </a:r>
            <a:r>
              <a:rPr lang="en-US" dirty="0" err="1"/>
              <a:t>cid</a:t>
            </a:r>
            <a:r>
              <a:rPr lang="en-US" dirty="0"/>
              <a:t>/154993/community-makes-huge-impact-on-dnn-73.</a:t>
            </a:r>
          </a:p>
        </p:txBody>
      </p:sp>
    </p:spTree>
    <p:extLst>
      <p:ext uri="{BB962C8B-B14F-4D97-AF65-F5344CB8AC3E}">
        <p14:creationId xmlns:p14="http://schemas.microsoft.com/office/powerpoint/2010/main" val="73850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938" y="1600200"/>
            <a:ext cx="5080000" cy="482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Updates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3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Modules -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862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DotNetNuke</a:t>
            </a:r>
            <a:r>
              <a:rPr lang="da-DK" dirty="0"/>
              <a:t>®</a:t>
            </a:r>
            <a:r>
              <a:rPr lang="en-US" dirty="0" smtClean="0"/>
              <a:t> Skins</a:t>
            </a:r>
          </a:p>
          <a:p>
            <a:pPr lvl="1"/>
            <a:r>
              <a:rPr lang="da-DK" dirty="0" err="1"/>
              <a:t>Wed</a:t>
            </a:r>
            <a:r>
              <a:rPr lang="da-DK" dirty="0"/>
              <a:t> </a:t>
            </a:r>
            <a:r>
              <a:rPr lang="da-DK" dirty="0" err="1"/>
              <a:t>Sep</a:t>
            </a:r>
            <a:r>
              <a:rPr lang="da-DK" dirty="0"/>
              <a:t> 14, </a:t>
            </a:r>
            <a:r>
              <a:rPr lang="da-DK" dirty="0" smtClean="0"/>
              <a:t>2011</a:t>
            </a:r>
          </a:p>
          <a:p>
            <a:r>
              <a:rPr lang="da-DK" dirty="0"/>
              <a:t>DotNetNuke® </a:t>
            </a:r>
            <a:r>
              <a:rPr lang="da-DK" dirty="0" err="1" smtClean="0"/>
              <a:t>Announcements</a:t>
            </a:r>
            <a:endParaRPr lang="da-DK" dirty="0" smtClean="0"/>
          </a:p>
          <a:p>
            <a:pPr lvl="1"/>
            <a:r>
              <a:rPr lang="en-US" dirty="0"/>
              <a:t>Sun Jun 30, </a:t>
            </a:r>
            <a:r>
              <a:rPr lang="en-US" dirty="0" smtClean="0"/>
              <a:t>2013</a:t>
            </a:r>
          </a:p>
          <a:p>
            <a:r>
              <a:rPr lang="en-US" dirty="0"/>
              <a:t>DNN Blog</a:t>
            </a:r>
          </a:p>
          <a:p>
            <a:pPr lvl="1"/>
            <a:r>
              <a:rPr lang="en-US" dirty="0" smtClean="0"/>
              <a:t>Wed Jun 4, 2014</a:t>
            </a:r>
          </a:p>
          <a:p>
            <a:r>
              <a:rPr lang="sk-SK" dirty="0" smtClean="0"/>
              <a:t>DotNetNuke® Documents</a:t>
            </a:r>
          </a:p>
          <a:p>
            <a:pPr lvl="1"/>
            <a:r>
              <a:rPr lang="en-US" dirty="0" smtClean="0"/>
              <a:t>Fri </a:t>
            </a:r>
            <a:r>
              <a:rPr lang="en-US" dirty="0"/>
              <a:t>Jun 7, </a:t>
            </a:r>
            <a:r>
              <a:rPr lang="en-US" dirty="0" smtClean="0"/>
              <a:t>2013</a:t>
            </a:r>
          </a:p>
          <a:p>
            <a:r>
              <a:rPr lang="en-US" dirty="0"/>
              <a:t>DotNetNuke® </a:t>
            </a:r>
            <a:r>
              <a:rPr lang="en-US" dirty="0" smtClean="0"/>
              <a:t>Events</a:t>
            </a:r>
          </a:p>
          <a:p>
            <a:pPr lvl="1"/>
            <a:r>
              <a:rPr lang="cs-CZ" dirty="0" err="1" smtClean="0"/>
              <a:t>Thu</a:t>
            </a:r>
            <a:r>
              <a:rPr lang="cs-CZ" dirty="0" smtClean="0"/>
              <a:t> </a:t>
            </a:r>
            <a:r>
              <a:rPr lang="cs-CZ" dirty="0" err="1" smtClean="0"/>
              <a:t>Feb</a:t>
            </a:r>
            <a:r>
              <a:rPr lang="cs-CZ" dirty="0" smtClean="0"/>
              <a:t> 6, 2014</a:t>
            </a:r>
            <a:endParaRPr lang="en-US" dirty="0" smtClean="0"/>
          </a:p>
          <a:p>
            <a:r>
              <a:rPr lang="en-US" dirty="0" err="1" smtClean="0"/>
              <a:t>DotNetNuke</a:t>
            </a:r>
            <a:r>
              <a:rPr lang="en-US" dirty="0"/>
              <a:t>® </a:t>
            </a:r>
            <a:r>
              <a:rPr lang="en-US" dirty="0" smtClean="0"/>
              <a:t>FAQ</a:t>
            </a:r>
          </a:p>
          <a:p>
            <a:pPr lvl="1"/>
            <a:r>
              <a:rPr lang="da-DK" dirty="0" err="1"/>
              <a:t>Wed</a:t>
            </a:r>
            <a:r>
              <a:rPr lang="da-DK" dirty="0"/>
              <a:t> </a:t>
            </a:r>
            <a:r>
              <a:rPr lang="da-DK" dirty="0" err="1"/>
              <a:t>Feb</a:t>
            </a:r>
            <a:r>
              <a:rPr lang="da-DK" dirty="0"/>
              <a:t> 12, 2014</a:t>
            </a:r>
          </a:p>
          <a:p>
            <a:r>
              <a:rPr lang="cs-CZ" dirty="0" err="1" smtClean="0"/>
              <a:t>DotNetNuke</a:t>
            </a:r>
            <a:r>
              <a:rPr lang="cs-CZ" dirty="0"/>
              <a:t>® </a:t>
            </a:r>
            <a:r>
              <a:rPr lang="cs-CZ" dirty="0" smtClean="0"/>
              <a:t>Feedback</a:t>
            </a:r>
          </a:p>
          <a:p>
            <a:pPr lvl="1"/>
            <a:r>
              <a:rPr lang="cs-CZ" dirty="0" err="1"/>
              <a:t>Fri</a:t>
            </a:r>
            <a:r>
              <a:rPr lang="cs-CZ" dirty="0"/>
              <a:t> </a:t>
            </a:r>
            <a:r>
              <a:rPr lang="cs-CZ" dirty="0" err="1"/>
              <a:t>Oct</a:t>
            </a:r>
            <a:r>
              <a:rPr lang="cs-CZ" dirty="0"/>
              <a:t> 4, </a:t>
            </a:r>
            <a:r>
              <a:rPr lang="cs-CZ" dirty="0" smtClean="0"/>
              <a:t>2013</a:t>
            </a:r>
          </a:p>
          <a:p>
            <a:r>
              <a:rPr lang="cs-CZ" dirty="0"/>
              <a:t>DotNetNuke® </a:t>
            </a:r>
            <a:r>
              <a:rPr lang="cs-CZ" dirty="0" err="1" smtClean="0"/>
              <a:t>Forum</a:t>
            </a:r>
            <a:endParaRPr lang="cs-CZ" dirty="0" smtClean="0"/>
          </a:p>
          <a:p>
            <a:pPr lvl="1"/>
            <a:r>
              <a:rPr lang="ro-RO" dirty="0"/>
              <a:t>Wed Jul 20, </a:t>
            </a:r>
            <a:r>
              <a:rPr lang="ro-RO" dirty="0" smtClean="0"/>
              <a:t>2011</a:t>
            </a:r>
          </a:p>
          <a:p>
            <a:r>
              <a:rPr lang="ro-RO" dirty="0"/>
              <a:t>DotNetNuke® </a:t>
            </a:r>
            <a:r>
              <a:rPr lang="ro-RO" dirty="0" smtClean="0"/>
              <a:t>Gallery</a:t>
            </a:r>
          </a:p>
          <a:p>
            <a:pPr lvl="1"/>
            <a:r>
              <a:rPr lang="ro-RO" dirty="0"/>
              <a:t>Sun Jul 3, </a:t>
            </a:r>
            <a:r>
              <a:rPr lang="ro-RO" dirty="0" smtClean="0"/>
              <a:t>2011</a:t>
            </a:r>
          </a:p>
          <a:p>
            <a:r>
              <a:rPr lang="ro-RO" dirty="0"/>
              <a:t>DotNetNuke® </a:t>
            </a:r>
            <a:r>
              <a:rPr lang="ro-RO" dirty="0" smtClean="0"/>
              <a:t>Iframe</a:t>
            </a:r>
          </a:p>
          <a:p>
            <a:pPr lvl="1"/>
            <a:r>
              <a:rPr lang="en-US" dirty="0"/>
              <a:t>Sun Jun 30, </a:t>
            </a:r>
            <a:r>
              <a:rPr lang="en-US" dirty="0" smtClean="0"/>
              <a:t>2013</a:t>
            </a:r>
          </a:p>
          <a:p>
            <a:r>
              <a:rPr lang="en-US" dirty="0"/>
              <a:t>DotNetNuke® </a:t>
            </a:r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Fri Mar 7, 2014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2862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DotNetNuke® News Feeds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</a:t>
            </a:r>
            <a:r>
              <a:rPr lang="cs-CZ" dirty="0" err="1"/>
              <a:t>Mar</a:t>
            </a:r>
            <a:r>
              <a:rPr lang="cs-CZ" dirty="0"/>
              <a:t> 28, 2013</a:t>
            </a:r>
            <a:endParaRPr lang="en-US" dirty="0"/>
          </a:p>
          <a:p>
            <a:r>
              <a:rPr lang="en-US" dirty="0"/>
              <a:t>DotNetNuke® Media</a:t>
            </a:r>
          </a:p>
          <a:p>
            <a:pPr lvl="1"/>
            <a:r>
              <a:rPr lang="en-US" dirty="0"/>
              <a:t>Sun Feb 9,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DotNetNuke</a:t>
            </a:r>
            <a:r>
              <a:rPr lang="en-US" dirty="0"/>
              <a:t>® Reports</a:t>
            </a:r>
          </a:p>
          <a:p>
            <a:pPr lvl="1"/>
            <a:r>
              <a:rPr lang="en-US" dirty="0"/>
              <a:t>Mon Feb 10,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DotNetNuke</a:t>
            </a:r>
            <a:r>
              <a:rPr lang="en-US" dirty="0"/>
              <a:t>® Repository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Dec 22, 2011</a:t>
            </a:r>
            <a:endParaRPr lang="en-US" dirty="0"/>
          </a:p>
          <a:p>
            <a:r>
              <a:rPr lang="en-US" dirty="0"/>
              <a:t>DotNetNuke® Store</a:t>
            </a:r>
          </a:p>
          <a:p>
            <a:pPr lvl="1"/>
            <a:r>
              <a:rPr lang="sk-SK" dirty="0"/>
              <a:t>Sun Nov 18, 2012</a:t>
            </a:r>
            <a:endParaRPr lang="en-US" dirty="0"/>
          </a:p>
          <a:p>
            <a:r>
              <a:rPr lang="en-US" dirty="0"/>
              <a:t>DotNetNuke® Survey</a:t>
            </a:r>
          </a:p>
          <a:p>
            <a:pPr lvl="1"/>
            <a:r>
              <a:rPr lang="ro-RO" dirty="0"/>
              <a:t>Sun Jul 3, 2011</a:t>
            </a:r>
            <a:endParaRPr lang="en-US" dirty="0"/>
          </a:p>
          <a:p>
            <a:r>
              <a:rPr lang="en-US" dirty="0"/>
              <a:t>DNN® Form and List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</a:t>
            </a:r>
            <a:r>
              <a:rPr lang="cs-CZ" dirty="0" err="1" smtClean="0"/>
              <a:t>Apr</a:t>
            </a:r>
            <a:r>
              <a:rPr lang="cs-CZ" dirty="0" smtClean="0"/>
              <a:t> 17, 2014</a:t>
            </a:r>
            <a:endParaRPr lang="en-US" dirty="0"/>
          </a:p>
          <a:p>
            <a:r>
              <a:rPr lang="en-US" dirty="0"/>
              <a:t>DotNetNuke® Users Online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Jun 11, 2009</a:t>
            </a:r>
            <a:endParaRPr lang="en-US" dirty="0"/>
          </a:p>
          <a:p>
            <a:r>
              <a:rPr lang="en-US" dirty="0"/>
              <a:t>DotNetNuke® Wiki</a:t>
            </a:r>
          </a:p>
          <a:p>
            <a:pPr lvl="1"/>
            <a:r>
              <a:rPr lang="en-US" dirty="0" smtClean="0"/>
              <a:t>Tue Nov 5, 2013</a:t>
            </a:r>
            <a:endParaRPr lang="en-US" dirty="0"/>
          </a:p>
          <a:p>
            <a:r>
              <a:rPr lang="en-US" dirty="0"/>
              <a:t>DotNetNuke® XML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</a:t>
            </a:r>
            <a:r>
              <a:rPr lang="cs-CZ" dirty="0" err="1"/>
              <a:t>Sep</a:t>
            </a:r>
            <a:r>
              <a:rPr lang="cs-CZ" dirty="0"/>
              <a:t> 15, 2011</a:t>
            </a:r>
            <a:endParaRPr lang="en-US" dirty="0"/>
          </a:p>
          <a:p>
            <a:r>
              <a:rPr lang="en-US" dirty="0" smtClean="0"/>
              <a:t>DotNetNuke</a:t>
            </a:r>
            <a:r>
              <a:rPr lang="en-US" dirty="0"/>
              <a:t>® </a:t>
            </a:r>
            <a:r>
              <a:rPr lang="en-US" dirty="0" err="1"/>
              <a:t>Auth</a:t>
            </a:r>
            <a:r>
              <a:rPr lang="en-US" dirty="0"/>
              <a:t>: Active </a:t>
            </a:r>
            <a:r>
              <a:rPr lang="en-US" dirty="0" smtClean="0"/>
              <a:t>Directory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</a:t>
            </a:r>
            <a:r>
              <a:rPr lang="cs-CZ" dirty="0" err="1"/>
              <a:t>Mar</a:t>
            </a:r>
            <a:r>
              <a:rPr lang="cs-CZ" dirty="0"/>
              <a:t> 14, 2013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4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Blog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v06.00.07 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06/04/14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2180"/>
            <a:ext cx="4297688" cy="3423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08" y="2964800"/>
            <a:ext cx="1698575" cy="8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v06.00.07</a:t>
            </a:r>
            <a:endParaRPr lang="en-US" dirty="0"/>
          </a:p>
          <a:p>
            <a:pPr lvl="1"/>
            <a:r>
              <a:rPr lang="en-US" dirty="0"/>
              <a:t>Enhancement: Option to show management panel on child modules</a:t>
            </a:r>
          </a:p>
          <a:p>
            <a:pPr lvl="1"/>
            <a:r>
              <a:rPr lang="en-US" dirty="0"/>
              <a:t>Fix: Changed SPROC and code to ensure the right people are notified of pending comments. (CP-24018)</a:t>
            </a:r>
          </a:p>
          <a:p>
            <a:pPr lvl="1"/>
            <a:r>
              <a:rPr lang="en-US" dirty="0"/>
              <a:t>Fix: Fix to have notification actions authentication assume the right module id so these will work from the messaging center (CP-24019)</a:t>
            </a:r>
          </a:p>
          <a:p>
            <a:pPr lvl="1"/>
            <a:r>
              <a:rPr lang="en-US" dirty="0"/>
              <a:t>Fix: Fix to issue in categories in a post that will not save when no categories and no tags selected</a:t>
            </a:r>
          </a:p>
        </p:txBody>
      </p:sp>
    </p:spTree>
    <p:extLst>
      <p:ext uri="{BB962C8B-B14F-4D97-AF65-F5344CB8AC3E}">
        <p14:creationId xmlns:p14="http://schemas.microsoft.com/office/powerpoint/2010/main" val="315029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Form and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v06.01.00 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04/17/14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4093115"/>
            <a:ext cx="3617770" cy="1720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6" y="2820650"/>
            <a:ext cx="3017774" cy="9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9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11700" cy="4525963"/>
          </a:xfrm>
        </p:spPr>
        <p:txBody>
          <a:bodyPr/>
          <a:lstStyle/>
          <a:p>
            <a:r>
              <a:rPr lang="en-US" dirty="0" smtClean="0"/>
              <a:t>Social Media Update</a:t>
            </a:r>
          </a:p>
          <a:p>
            <a:r>
              <a:rPr lang="en-US" dirty="0" smtClean="0"/>
              <a:t>Corporate Updates</a:t>
            </a:r>
          </a:p>
          <a:p>
            <a:r>
              <a:rPr lang="en-US" dirty="0" smtClean="0"/>
              <a:t>Release Updates</a:t>
            </a:r>
          </a:p>
          <a:p>
            <a:r>
              <a:rPr lang="en-US" dirty="0" smtClean="0"/>
              <a:t>Module Updates</a:t>
            </a:r>
          </a:p>
          <a:p>
            <a:r>
              <a:rPr lang="en-US" dirty="0" err="1" smtClean="0"/>
              <a:t>DotNetNuke</a:t>
            </a:r>
            <a:r>
              <a:rPr lang="en-US" dirty="0" smtClean="0"/>
              <a:t> Products</a:t>
            </a:r>
          </a:p>
          <a:p>
            <a:r>
              <a:rPr lang="en-US" dirty="0" smtClean="0"/>
              <a:t>CADUG Website Updates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094" y="1782763"/>
            <a:ext cx="3630706" cy="4343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v06.01.00</a:t>
            </a:r>
            <a:endParaRPr lang="en-US" dirty="0"/>
          </a:p>
          <a:p>
            <a:pPr lvl="1"/>
            <a:r>
              <a:rPr lang="en-US" dirty="0" smtClean="0"/>
              <a:t>Fix </a:t>
            </a:r>
            <a:r>
              <a:rPr lang="en-US" dirty="0"/>
              <a:t>for DNN 7.2.2</a:t>
            </a:r>
          </a:p>
          <a:p>
            <a:pPr lvl="1"/>
            <a:r>
              <a:rPr lang="en-US" dirty="0"/>
              <a:t>Allowed for custom </a:t>
            </a:r>
            <a:r>
              <a:rPr lang="en-US" dirty="0" err="1"/>
              <a:t>datatypes.config</a:t>
            </a:r>
            <a:r>
              <a:rPr lang="en-US" dirty="0"/>
              <a:t> (to be placed in Portals/_default/</a:t>
            </a:r>
            <a:r>
              <a:rPr lang="en-US" dirty="0" err="1"/>
              <a:t>UserDefinedTable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datatypes.config</a:t>
            </a:r>
            <a:r>
              <a:rPr lang="en-US" dirty="0"/>
              <a:t> in the </a:t>
            </a:r>
            <a:r>
              <a:rPr lang="en-US" dirty="0" err="1"/>
              <a:t>DesktopModules</a:t>
            </a:r>
            <a:r>
              <a:rPr lang="en-US" dirty="0"/>
              <a:t>/</a:t>
            </a:r>
            <a:r>
              <a:rPr lang="en-US" dirty="0" err="1"/>
              <a:t>UserDefinedTable</a:t>
            </a:r>
            <a:r>
              <a:rPr lang="en-US" dirty="0"/>
              <a:t> will remain to be </a:t>
            </a:r>
            <a:r>
              <a:rPr lang="en-US" dirty="0" err="1"/>
              <a:t>overwriten</a:t>
            </a:r>
            <a:r>
              <a:rPr lang="en-US" dirty="0"/>
              <a:t> on installation of a new version. However, if you copy it to the folder mentioned above, your </a:t>
            </a:r>
            <a:r>
              <a:rPr lang="en-US" dirty="0" err="1"/>
              <a:t>cusotmizations</a:t>
            </a:r>
            <a:r>
              <a:rPr lang="en-US" dirty="0"/>
              <a:t> will not be </a:t>
            </a:r>
            <a:r>
              <a:rPr lang="en-US" dirty="0" err="1"/>
              <a:t>overwriten</a:t>
            </a:r>
            <a:r>
              <a:rPr lang="en-US" dirty="0"/>
              <a:t> on installation anymore.</a:t>
            </a:r>
          </a:p>
        </p:txBody>
      </p:sp>
    </p:spTree>
    <p:extLst>
      <p:ext uri="{BB962C8B-B14F-4D97-AF65-F5344CB8AC3E}">
        <p14:creationId xmlns:p14="http://schemas.microsoft.com/office/powerpoint/2010/main" val="18928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Media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v04.04.02 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02/09/14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7" y="4096300"/>
            <a:ext cx="3684813" cy="1714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6" y="2794362"/>
            <a:ext cx="3017774" cy="10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v04.04.02 Release</a:t>
            </a:r>
          </a:p>
          <a:p>
            <a:pPr lvl="1"/>
            <a:r>
              <a:rPr lang="en-US" dirty="0"/>
              <a:t>This release has the follow new features and updates:</a:t>
            </a:r>
          </a:p>
          <a:p>
            <a:pPr lvl="1"/>
            <a:r>
              <a:rPr lang="en-US" dirty="0"/>
              <a:t>Tested for version 07.02.00 compatibility</a:t>
            </a:r>
          </a:p>
          <a:p>
            <a:pPr lvl="1"/>
            <a:r>
              <a:rPr lang="en-US" dirty="0"/>
              <a:t>Updated </a:t>
            </a:r>
            <a:r>
              <a:rPr lang="en-US" dirty="0" err="1"/>
              <a:t>oEmbed</a:t>
            </a:r>
            <a:r>
              <a:rPr lang="en-US" dirty="0"/>
              <a:t> to version 00.03.00</a:t>
            </a:r>
          </a:p>
          <a:p>
            <a:pPr lvl="1"/>
            <a:r>
              <a:rPr lang="en-US" dirty="0"/>
              <a:t>Added missing description below images</a:t>
            </a:r>
          </a:p>
          <a:p>
            <a:pPr lvl="1"/>
            <a:r>
              <a:rPr lang="en-US" dirty="0"/>
              <a:t>Fixed </a:t>
            </a:r>
            <a:r>
              <a:rPr lang="en-US" dirty="0" err="1"/>
              <a:t>oEmbed</a:t>
            </a:r>
            <a:r>
              <a:rPr lang="en-US" dirty="0"/>
              <a:t> SSL providers (can use https now)</a:t>
            </a:r>
          </a:p>
          <a:p>
            <a:pPr lvl="1"/>
            <a:r>
              <a:rPr lang="en-US" dirty="0"/>
              <a:t>Fixed CSS conflicts with </a:t>
            </a:r>
            <a:r>
              <a:rPr lang="en-US" dirty="0" err="1"/>
              <a:t>fieldsets</a:t>
            </a:r>
            <a:endParaRPr lang="en-US" dirty="0"/>
          </a:p>
          <a:p>
            <a:pPr lvl="1"/>
            <a:r>
              <a:rPr lang="en-US" dirty="0"/>
              <a:t>Removed </a:t>
            </a:r>
            <a:r>
              <a:rPr lang="en-US" dirty="0" err="1"/>
              <a:t>NewtonsoftJSON</a:t>
            </a:r>
            <a:r>
              <a:rPr lang="en-US" dirty="0"/>
              <a:t> dependency</a:t>
            </a:r>
          </a:p>
          <a:p>
            <a:pPr lvl="1"/>
            <a:r>
              <a:rPr lang="en-US" dirty="0"/>
              <a:t>Fixed issue with sub-directories being used for local media</a:t>
            </a:r>
          </a:p>
          <a:p>
            <a:pPr lvl="1"/>
            <a:r>
              <a:rPr lang="en-US" dirty="0"/>
              <a:t>Fixed URL that is generated</a:t>
            </a:r>
          </a:p>
          <a:p>
            <a:r>
              <a:rPr lang="en-US" dirty="0"/>
              <a:t>System Requirements</a:t>
            </a:r>
          </a:p>
          <a:p>
            <a:pPr lvl="1"/>
            <a:r>
              <a:rPr lang="en-US" dirty="0" smtClean="0"/>
              <a:t>DotNetNuke </a:t>
            </a:r>
            <a:r>
              <a:rPr lang="en-US" dirty="0"/>
              <a:t>v07.02.00 or newer</a:t>
            </a:r>
          </a:p>
          <a:p>
            <a:pPr lvl="1"/>
            <a:r>
              <a:rPr lang="en-US" dirty="0" err="1"/>
              <a:t>.Net</a:t>
            </a:r>
            <a:r>
              <a:rPr lang="en-US" dirty="0"/>
              <a:t> Framework v4.0 or newer</a:t>
            </a:r>
          </a:p>
          <a:p>
            <a:pPr lvl="1"/>
            <a:r>
              <a:rPr lang="en-US" dirty="0"/>
              <a:t>SQL Server 2008 or newer</a:t>
            </a:r>
          </a:p>
        </p:txBody>
      </p:sp>
    </p:spTree>
    <p:extLst>
      <p:ext uri="{BB962C8B-B14F-4D97-AF65-F5344CB8AC3E}">
        <p14:creationId xmlns:p14="http://schemas.microsoft.com/office/powerpoint/2010/main" val="255889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v05.06.00 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02/10/14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7" y="4096548"/>
            <a:ext cx="3684813" cy="171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6" y="2836215"/>
            <a:ext cx="3017774" cy="9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v05.06.00 Release</a:t>
            </a:r>
          </a:p>
          <a:p>
            <a:pPr lvl="1"/>
            <a:r>
              <a:rPr lang="en-US" dirty="0"/>
              <a:t>Release to make DNN Reports work for DNN 7.0.0 and </a:t>
            </a:r>
            <a:r>
              <a:rPr lang="en-US" dirty="0" smtClean="0"/>
              <a:t>up</a:t>
            </a:r>
            <a:endParaRPr lang="en-US" dirty="0"/>
          </a:p>
          <a:p>
            <a:r>
              <a:rPr lang="en-US" dirty="0"/>
              <a:t>BUG FIXES</a:t>
            </a:r>
          </a:p>
          <a:p>
            <a:pPr lvl="1"/>
            <a:r>
              <a:rPr lang="en-US" dirty="0" smtClean="0"/>
              <a:t>Fixed </a:t>
            </a:r>
            <a:r>
              <a:rPr lang="en-US" dirty="0" err="1"/>
              <a:t>xslt</a:t>
            </a:r>
            <a:r>
              <a:rPr lang="en-US" dirty="0"/>
              <a:t> visualizer </a:t>
            </a:r>
            <a:r>
              <a:rPr lang="en-US" dirty="0" err="1"/>
              <a:t>xsl</a:t>
            </a:r>
            <a:r>
              <a:rPr lang="en-US" dirty="0"/>
              <a:t> file retrieval</a:t>
            </a:r>
          </a:p>
          <a:p>
            <a:pPr lvl="1"/>
            <a:r>
              <a:rPr lang="en-US" dirty="0"/>
              <a:t>Fixed HTML visualizer html file retrieval</a:t>
            </a:r>
          </a:p>
          <a:p>
            <a:r>
              <a:rPr lang="en-US" dirty="0"/>
              <a:t>ENHANCEMENTS</a:t>
            </a:r>
          </a:p>
          <a:p>
            <a:pPr lvl="1"/>
            <a:r>
              <a:rPr lang="en-US" dirty="0" smtClean="0"/>
              <a:t>Made </a:t>
            </a:r>
            <a:r>
              <a:rPr lang="en-US" dirty="0"/>
              <a:t>the </a:t>
            </a:r>
            <a:r>
              <a:rPr lang="en-US" dirty="0" err="1"/>
              <a:t>dataprovider</a:t>
            </a:r>
            <a:r>
              <a:rPr lang="en-US" dirty="0"/>
              <a:t> scripts SQL Azure compliant</a:t>
            </a:r>
          </a:p>
        </p:txBody>
      </p:sp>
    </p:spTree>
    <p:extLst>
      <p:ext uri="{BB962C8B-B14F-4D97-AF65-F5344CB8AC3E}">
        <p14:creationId xmlns:p14="http://schemas.microsoft.com/office/powerpoint/2010/main" val="388877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Wiki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v05.00.01 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11/05/13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9" y="4199476"/>
            <a:ext cx="3797683" cy="176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26" y="2828884"/>
            <a:ext cx="2389533" cy="9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/>
          </a:bodyPr>
          <a:lstStyle/>
          <a:p>
            <a:r>
              <a:rPr lang="en-US" dirty="0" smtClean="0"/>
              <a:t>Enhancements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Journal </a:t>
            </a:r>
            <a:r>
              <a:rPr lang="en-US" dirty="0"/>
              <a:t>Integration</a:t>
            </a:r>
          </a:p>
          <a:p>
            <a:pPr lvl="1"/>
            <a:r>
              <a:rPr lang="en-US" dirty="0"/>
              <a:t>Added "Delete Confirmation"</a:t>
            </a:r>
          </a:p>
          <a:p>
            <a:pPr lvl="1"/>
            <a:r>
              <a:rPr lang="en-US" dirty="0"/>
              <a:t>"Add Page" button to "All Pages View"</a:t>
            </a:r>
          </a:p>
          <a:p>
            <a:r>
              <a:rPr lang="en-US" dirty="0"/>
              <a:t>Big Fixes</a:t>
            </a:r>
          </a:p>
          <a:p>
            <a:pPr lvl="1"/>
            <a:r>
              <a:rPr lang="en-US" dirty="0" smtClean="0"/>
              <a:t>Pressing </a:t>
            </a:r>
            <a:r>
              <a:rPr lang="en-US" dirty="0"/>
              <a:t>Enter on Wiki Search Page Displays Search Results</a:t>
            </a:r>
          </a:p>
          <a:p>
            <a:pPr lvl="1"/>
            <a:r>
              <a:rPr lang="en-US" dirty="0"/>
              <a:t>RSS Feeds display correctly</a:t>
            </a:r>
          </a:p>
        </p:txBody>
      </p:sp>
    </p:spTree>
    <p:extLst>
      <p:ext uri="{BB962C8B-B14F-4D97-AF65-F5344CB8AC3E}">
        <p14:creationId xmlns:p14="http://schemas.microsoft.com/office/powerpoint/2010/main" val="170915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938" y="1600200"/>
            <a:ext cx="5080000" cy="482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CADUG Updates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Website &amp; Social Media Websites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CADUG Website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7264" cy="50595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Chicago Area DotNetNuke Website Hosting is provided </a:t>
            </a:r>
            <a:r>
              <a:rPr lang="en-US" dirty="0"/>
              <a:t>b</a:t>
            </a:r>
            <a:r>
              <a:rPr lang="en-US" dirty="0" smtClean="0"/>
              <a:t>y: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dirty="0" smtClean="0"/>
              <a:t>Be sure to stop by and check out our sponsors for the best in DotNetNuke hosting</a:t>
            </a:r>
          </a:p>
          <a:p>
            <a:r>
              <a:rPr lang="en-US" dirty="0" smtClean="0"/>
              <a:t>Sprocket Websites uses and recommends </a:t>
            </a:r>
            <a:r>
              <a:rPr lang="en-US" dirty="0" err="1" smtClean="0"/>
              <a:t>PowerDNN</a:t>
            </a:r>
            <a:r>
              <a:rPr lang="en-US" dirty="0" smtClean="0"/>
              <a:t> to its customers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83315" y="2722046"/>
            <a:ext cx="5171386" cy="700986"/>
            <a:chOff x="1983315" y="2646224"/>
            <a:chExt cx="5171386" cy="7009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3315" y="2646224"/>
              <a:ext cx="700986" cy="7009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301" y="2646224"/>
              <a:ext cx="4470400" cy="6985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434813" y="4062294"/>
            <a:ext cx="2549396" cy="2597461"/>
            <a:chOff x="6434813" y="3917503"/>
            <a:chExt cx="2549396" cy="25974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4701" y="3917503"/>
              <a:ext cx="1829508" cy="22868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34813" y="6207187"/>
              <a:ext cx="25493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i="1" dirty="0" smtClean="0"/>
                <a:t>Tony </a:t>
              </a:r>
              <a:r>
                <a:rPr lang="en-US" sz="1400" i="1" dirty="0" err="1" smtClean="0"/>
                <a:t>Valenti</a:t>
              </a:r>
              <a:r>
                <a:rPr lang="en-US" sz="1400" i="1" dirty="0" smtClean="0"/>
                <a:t>, CEO of </a:t>
              </a:r>
              <a:r>
                <a:rPr lang="en-US" sz="1400" i="1" dirty="0" err="1" smtClean="0"/>
                <a:t>PowerDNN</a:t>
              </a:r>
              <a:endParaRPr lang="en-US" sz="1400" i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CADUG Website</a:t>
            </a:r>
            <a:endParaRPr lang="en-US" dirty="0"/>
          </a:p>
        </p:txBody>
      </p:sp>
      <p:pic>
        <p:nvPicPr>
          <p:cNvPr id="3" name="Picture 2" descr="The_Chicago_Area_DotNetNuke_Users_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7" y="-1"/>
            <a:ext cx="9276772" cy="7788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1628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2400" b="1" dirty="0" smtClean="0"/>
              <a:t>Register at </a:t>
            </a:r>
            <a:r>
              <a:rPr lang="en-US" sz="2400" b="1" u="sng" dirty="0" smtClean="0">
                <a:solidFill>
                  <a:srgbClr val="0000FF"/>
                </a:solidFill>
                <a:hlinkClick r:id="rId2"/>
              </a:rPr>
              <a:t>www.ChicagoDNN.org</a:t>
            </a:r>
            <a:r>
              <a:rPr lang="en-US" sz="2400" b="1" dirty="0" smtClean="0"/>
              <a:t> for news and announcements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000" dirty="0" smtClean="0"/>
              <a:t>Join the CAGUG Group on </a:t>
            </a:r>
            <a:r>
              <a:rPr lang="en-US" sz="2000" dirty="0" smtClean="0">
                <a:hlinkClick r:id="rId3"/>
              </a:rPr>
              <a:t>www.ChicagoDNN.com</a:t>
            </a:r>
            <a:endParaRPr lang="en-US" sz="2000" dirty="0" smtClean="0"/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Currently </a:t>
            </a:r>
            <a:r>
              <a:rPr lang="en-US" sz="1600" dirty="0" smtClean="0"/>
              <a:t>515</a:t>
            </a:r>
            <a:r>
              <a:rPr lang="en-US" sz="1600" dirty="0" smtClean="0"/>
              <a:t> </a:t>
            </a:r>
            <a:r>
              <a:rPr lang="en-US" sz="1600" dirty="0" smtClean="0"/>
              <a:t>members on the Website </a:t>
            </a:r>
            <a:r>
              <a:rPr lang="en-US" sz="1600" i="1" dirty="0" smtClean="0"/>
              <a:t>(Spam accounts needs </a:t>
            </a:r>
            <a:r>
              <a:rPr lang="en-US" sz="1600" i="1" dirty="0"/>
              <a:t>r</a:t>
            </a:r>
            <a:r>
              <a:rPr lang="en-US" sz="1600" i="1" dirty="0" smtClean="0"/>
              <a:t>eview</a:t>
            </a:r>
            <a:r>
              <a:rPr lang="en-US" sz="1600" i="1" dirty="0" smtClean="0"/>
              <a:t>)</a:t>
            </a:r>
          </a:p>
          <a:p>
            <a:pPr lvl="1">
              <a:lnSpc>
                <a:spcPct val="80000"/>
              </a:lnSpc>
              <a:spcBef>
                <a:spcPts val="538"/>
              </a:spcBef>
            </a:pPr>
            <a:r>
              <a:rPr lang="en-US" sz="2000" dirty="0" smtClean="0"/>
              <a:t>Join the CADUG Group on </a:t>
            </a:r>
            <a:r>
              <a:rPr lang="en-US" sz="2000" u="sng" dirty="0" smtClean="0">
                <a:solidFill>
                  <a:srgbClr val="0000FF"/>
                </a:solidFill>
                <a:hlinkClick r:id="rId4"/>
              </a:rPr>
              <a:t>www.DnnSoftware.com</a:t>
            </a:r>
            <a:r>
              <a:rPr lang="en-US" sz="2000" dirty="0" smtClean="0"/>
              <a:t> </a:t>
            </a:r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72 active members </a:t>
            </a:r>
            <a:r>
              <a:rPr lang="en-US" sz="1600" i="1" dirty="0" smtClean="0"/>
              <a:t>(</a:t>
            </a:r>
            <a:r>
              <a:rPr lang="en-US" sz="1600" i="1" dirty="0" smtClean="0"/>
              <a:t>same as </a:t>
            </a:r>
            <a:r>
              <a:rPr lang="en-US" sz="1600" i="1" dirty="0" smtClean="0"/>
              <a:t>last </a:t>
            </a:r>
            <a:r>
              <a:rPr lang="en-US" sz="1600" i="1" dirty="0" smtClean="0"/>
              <a:t>report)</a:t>
            </a:r>
            <a:endParaRPr lang="en-US" sz="1600" dirty="0" smtClean="0"/>
          </a:p>
          <a:p>
            <a:pPr lvl="1">
              <a:lnSpc>
                <a:spcPct val="80000"/>
              </a:lnSpc>
              <a:spcBef>
                <a:spcPts val="538"/>
              </a:spcBef>
            </a:pPr>
            <a:r>
              <a:rPr lang="en-US" sz="2000" dirty="0" smtClean="0"/>
              <a:t>Join the LinkedIn Group on </a:t>
            </a:r>
            <a:r>
              <a:rPr lang="en-US" sz="2000" u="sng" dirty="0" smtClean="0">
                <a:solidFill>
                  <a:srgbClr val="0000FF"/>
                </a:solidFill>
                <a:hlinkClick r:id="rId5"/>
              </a:rPr>
              <a:t>www.LinkedIn.com</a:t>
            </a:r>
            <a:endParaRPr lang="en-US" sz="2000" dirty="0" smtClean="0"/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61 active members </a:t>
            </a:r>
            <a:r>
              <a:rPr lang="en-US" sz="1600" i="1" dirty="0" smtClean="0"/>
              <a:t>(</a:t>
            </a:r>
            <a:r>
              <a:rPr lang="en-US" sz="1600" i="1" dirty="0" smtClean="0"/>
              <a:t>same as</a:t>
            </a:r>
            <a:r>
              <a:rPr lang="en-US" sz="1600" i="1" dirty="0" smtClean="0"/>
              <a:t> </a:t>
            </a:r>
            <a:r>
              <a:rPr lang="en-US" sz="1600" i="1" dirty="0" smtClean="0"/>
              <a:t>last report)</a:t>
            </a:r>
            <a:endParaRPr lang="en-US" sz="1600" dirty="0" smtClean="0"/>
          </a:p>
          <a:p>
            <a:pPr lvl="1">
              <a:lnSpc>
                <a:spcPct val="80000"/>
              </a:lnSpc>
              <a:spcBef>
                <a:spcPts val="538"/>
              </a:spcBef>
            </a:pPr>
            <a:r>
              <a:rPr lang="en-US" sz="2000" dirty="0" smtClean="0"/>
              <a:t>Join the Facebook Group on </a:t>
            </a:r>
            <a:r>
              <a:rPr lang="en-US" sz="2000" u="sng" dirty="0" smtClean="0">
                <a:solidFill>
                  <a:srgbClr val="0000FF"/>
                </a:solidFill>
                <a:hlinkClick r:id="rId6"/>
              </a:rPr>
              <a:t>www.Facebook.com</a:t>
            </a:r>
            <a:r>
              <a:rPr lang="en-US" sz="2000" u="sng" dirty="0" smtClean="0">
                <a:solidFill>
                  <a:srgbClr val="0000FF"/>
                </a:solidFill>
              </a:rPr>
              <a:t>/groups/</a:t>
            </a:r>
            <a:r>
              <a:rPr lang="en-US" sz="2000" u="sng" dirty="0" err="1" smtClean="0">
                <a:solidFill>
                  <a:srgbClr val="0000FF"/>
                </a:solidFill>
              </a:rPr>
              <a:t>cadug</a:t>
            </a:r>
            <a:r>
              <a:rPr lang="en-US" sz="2000" dirty="0" smtClean="0"/>
              <a:t> </a:t>
            </a:r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35 active members </a:t>
            </a:r>
            <a:r>
              <a:rPr lang="en-US" sz="1600" i="1" dirty="0" smtClean="0"/>
              <a:t>(same as </a:t>
            </a:r>
            <a:r>
              <a:rPr lang="en-US" sz="1600" i="1" dirty="0" smtClean="0"/>
              <a:t>last report)</a:t>
            </a:r>
          </a:p>
          <a:p>
            <a:pPr lvl="1">
              <a:lnSpc>
                <a:spcPct val="80000"/>
              </a:lnSpc>
              <a:spcBef>
                <a:spcPts val="450"/>
              </a:spcBef>
            </a:pPr>
            <a:r>
              <a:rPr lang="en-US" sz="2000" dirty="0" smtClean="0"/>
              <a:t>Follow us now on Twitter: </a:t>
            </a:r>
            <a:r>
              <a:rPr lang="en-US" sz="2000" u="sng" dirty="0" smtClean="0">
                <a:solidFill>
                  <a:srgbClr val="0000FF"/>
                </a:solidFill>
                <a:hlinkClick r:id="rId7"/>
              </a:rPr>
              <a:t>@ChicagoDNN</a:t>
            </a:r>
            <a:r>
              <a:rPr lang="en-US" sz="2000" u="sng" dirty="0" smtClean="0">
                <a:solidFill>
                  <a:srgbClr val="003DCC"/>
                </a:solidFill>
                <a:hlinkClick r:id="rId7"/>
              </a:rPr>
              <a:t> </a:t>
            </a:r>
            <a:endParaRPr lang="en-US" sz="2000" u="sng" dirty="0" smtClean="0">
              <a:solidFill>
                <a:srgbClr val="003DCC"/>
              </a:solidFill>
            </a:endParaRPr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</a:t>
            </a:r>
            <a:r>
              <a:rPr lang="en-US" sz="1600" dirty="0" smtClean="0"/>
              <a:t>287 </a:t>
            </a:r>
            <a:r>
              <a:rPr lang="en-US" sz="1600" dirty="0" smtClean="0"/>
              <a:t>people following </a:t>
            </a:r>
            <a:r>
              <a:rPr lang="en-US" sz="1600" i="1" dirty="0" smtClean="0"/>
              <a:t>(up </a:t>
            </a:r>
            <a:r>
              <a:rPr lang="en-US" sz="1600" i="1" dirty="0" smtClean="0"/>
              <a:t>12 </a:t>
            </a:r>
            <a:r>
              <a:rPr lang="en-US" sz="1600" i="1" dirty="0" smtClean="0"/>
              <a:t>from last report)</a:t>
            </a:r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following </a:t>
            </a:r>
            <a:r>
              <a:rPr lang="en-US" sz="1600" dirty="0" smtClean="0"/>
              <a:t>893 </a:t>
            </a:r>
            <a:r>
              <a:rPr lang="en-US" sz="1600" dirty="0" smtClean="0"/>
              <a:t>people </a:t>
            </a:r>
            <a:r>
              <a:rPr lang="en-US" sz="1600" i="1" dirty="0" smtClean="0"/>
              <a:t>(up </a:t>
            </a:r>
            <a:r>
              <a:rPr lang="en-US" sz="1600" i="1" dirty="0" smtClean="0"/>
              <a:t>1 </a:t>
            </a:r>
            <a:r>
              <a:rPr lang="en-US" sz="1600" i="1" dirty="0" smtClean="0"/>
              <a:t>from last report)</a:t>
            </a:r>
            <a:endParaRPr lang="en-US" sz="1600" dirty="0" smtClean="0"/>
          </a:p>
          <a:p>
            <a:pPr lvl="1">
              <a:lnSpc>
                <a:spcPct val="80000"/>
              </a:lnSpc>
              <a:spcBef>
                <a:spcPts val="450"/>
              </a:spcBef>
            </a:pPr>
            <a:r>
              <a:rPr lang="en-US" sz="2000" dirty="0" smtClean="0"/>
              <a:t>Join the CADUG Community on </a:t>
            </a:r>
            <a:r>
              <a:rPr lang="en-US" sz="2000" dirty="0" smtClean="0">
                <a:hlinkClick r:id="rId8"/>
              </a:rPr>
              <a:t>plus.google.com</a:t>
            </a:r>
            <a:endParaRPr lang="en-US" sz="2000" dirty="0"/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</a:t>
            </a:r>
            <a:r>
              <a:rPr lang="en-US" sz="1600" dirty="0" smtClean="0"/>
              <a:t>49 </a:t>
            </a:r>
            <a:r>
              <a:rPr lang="en-US" sz="1600" dirty="0" smtClean="0"/>
              <a:t>active members </a:t>
            </a:r>
            <a:r>
              <a:rPr lang="en-US" sz="1600" i="1" dirty="0" smtClean="0"/>
              <a:t>(up </a:t>
            </a:r>
            <a:r>
              <a:rPr lang="en-US" sz="1600" i="1" dirty="0" smtClean="0"/>
              <a:t>1 </a:t>
            </a:r>
            <a:r>
              <a:rPr lang="en-US" sz="1600" i="1" dirty="0" smtClean="0"/>
              <a:t>from last report)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Chicago_Area_DotNetNuke_Users_Group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7" y="-1"/>
            <a:ext cx="9276772" cy="7788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56836">
            <a:off x="593910" y="1655462"/>
            <a:ext cx="7737471" cy="30469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Want to contribute to the Chicago Area DotNetNuke Website?</a:t>
            </a:r>
          </a:p>
          <a:p>
            <a:r>
              <a:rPr lang="en-US" sz="4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Ask Me How…</a:t>
            </a:r>
            <a:endParaRPr lang="en-US" sz="48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2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/ Q&amp;A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Links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4800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  <a:hlinkClick r:id="rId2"/>
              </a:rPr>
              <a:t>ChicagoDNN.org</a:t>
            </a:r>
            <a:endParaRPr lang="en-US" u="sng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04800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meetup.com</a:t>
            </a:r>
            <a:r>
              <a:rPr lang="en-US" u="sng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/</a:t>
            </a: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ChicagoDNN</a:t>
            </a:r>
            <a:endParaRPr lang="en-US" u="sng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04800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twitter.com</a:t>
            </a:r>
            <a:r>
              <a:rPr lang="en-US" u="sng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/</a:t>
            </a: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ChicagoDNN</a:t>
            </a:r>
            <a:endParaRPr lang="en-US" dirty="0" smtClean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704850" lvl="1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DotNetNuke.com</a:t>
            </a:r>
            <a:endParaRPr lang="en-US" dirty="0" smtClean="0">
              <a:latin typeface="Arial" charset="0"/>
              <a:ea typeface="Lucida Grande" charset="0"/>
              <a:cs typeface="Lucida Grande" charset="0"/>
              <a:sym typeface="Arial" charset="0"/>
              <a:hlinkClick r:id="rId3"/>
            </a:endParaRPr>
          </a:p>
          <a:p>
            <a:pPr marL="704850" lvl="1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</a:t>
            </a: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tore.DotNetNuke.com</a:t>
            </a:r>
            <a:endParaRPr lang="en-US" u="sng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704850" lvl="1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PowerDNN.com</a:t>
            </a:r>
            <a:endParaRPr lang="en-US" u="sng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04800" indent="-304800" algn="ctr">
              <a:spcBef>
                <a:spcPts val="475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James Nagy</a:t>
            </a:r>
            <a:endParaRPr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Sprocket Websites, Inc.</a:t>
            </a:r>
            <a:endParaRPr lang="en-US" sz="2800" dirty="0" smtClean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  <a:hlinkClick r:id="rId4"/>
              </a:rPr>
              <a:t>Jim@SprocketWebsites.com</a:t>
            </a:r>
            <a:endParaRPr lang="en-US" sz="2000" u="sng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sz="2000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www.SprocketWebsites.com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SprocketWebsite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630.344.9320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6326" y="4746128"/>
            <a:ext cx="3937000" cy="546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" name="Picture 17" descr="animatedfoot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6869"/>
            <a:ext cx="9147175" cy="1400661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2" name="Picture 1" descr="faceboo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4" y="4937662"/>
            <a:ext cx="406400" cy="406400"/>
          </a:xfrm>
          <a:prstGeom prst="rect">
            <a:avLst/>
          </a:prstGeom>
        </p:spPr>
      </p:pic>
      <p:pic>
        <p:nvPicPr>
          <p:cNvPr id="3" name="Picture 2" descr="twitt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30" y="4937662"/>
            <a:ext cx="406400" cy="406400"/>
          </a:xfrm>
          <a:prstGeom prst="rect">
            <a:avLst/>
          </a:prstGeom>
        </p:spPr>
      </p:pic>
      <p:pic>
        <p:nvPicPr>
          <p:cNvPr id="4" name="Picture 3" descr="linkedi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46" y="4937662"/>
            <a:ext cx="406400" cy="406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7624" y="4937662"/>
            <a:ext cx="406400" cy="406400"/>
            <a:chOff x="2931682" y="4923589"/>
            <a:chExt cx="406400" cy="406400"/>
          </a:xfrm>
        </p:grpSpPr>
        <p:pic>
          <p:nvPicPr>
            <p:cNvPr id="6" name="Picture 5" descr="button-whit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682" y="4923589"/>
              <a:ext cx="406400" cy="406400"/>
            </a:xfrm>
            <a:prstGeom prst="rect">
              <a:avLst/>
            </a:prstGeom>
          </p:spPr>
        </p:pic>
        <p:pic>
          <p:nvPicPr>
            <p:cNvPr id="7" name="Picture 6" descr="DotNetNuke Logo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418" y="4940629"/>
              <a:ext cx="358283" cy="358283"/>
            </a:xfrm>
            <a:prstGeom prst="rect">
              <a:avLst/>
            </a:prstGeom>
          </p:spPr>
        </p:pic>
      </p:grpSp>
      <p:pic>
        <p:nvPicPr>
          <p:cNvPr id="8" name="Picture 7" descr="googl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49" y="493766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209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2400" b="1" dirty="0" smtClean="0"/>
              <a:t>Can you please help us spread the word?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 smtClean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 smtClean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We are social, be </a:t>
            </a:r>
            <a:r>
              <a:rPr lang="en-US" sz="2400" dirty="0"/>
              <a:t>sure that you have liked us, followed us, joined us, </a:t>
            </a:r>
            <a:r>
              <a:rPr lang="en-US" sz="2400" dirty="0" smtClean="0"/>
              <a:t>circled us, etc</a:t>
            </a:r>
            <a:r>
              <a:rPr lang="en-US" sz="2400" dirty="0"/>
              <a:t>…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/>
              <a:t>Share, like, </a:t>
            </a:r>
            <a:r>
              <a:rPr lang="en-US" sz="2400" dirty="0" err="1" smtClean="0"/>
              <a:t>retweet</a:t>
            </a:r>
            <a:r>
              <a:rPr lang="en-US" sz="2400" dirty="0" smtClean="0"/>
              <a:t>, +1 our posts and we will share, like and </a:t>
            </a:r>
            <a:r>
              <a:rPr lang="en-US" sz="2400" dirty="0" err="1" smtClean="0"/>
              <a:t>retweet</a:t>
            </a:r>
            <a:r>
              <a:rPr lang="en-US" sz="2400" dirty="0" smtClean="0"/>
              <a:t> and +1 your posts as well</a:t>
            </a:r>
            <a:endParaRPr lang="en-US" sz="2400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2400" dirty="0" smtClean="0"/>
              <a:t>Post a message about the Chicago Area DotNetNuke Users group to your Social Media circle of friends, family and neighbors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2400" dirty="0" smtClean="0"/>
              <a:t>Tell people about us and help us grow this group</a:t>
            </a:r>
          </a:p>
        </p:txBody>
      </p:sp>
      <p:pic>
        <p:nvPicPr>
          <p:cNvPr id="9" name="Picture 8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09" y="2797009"/>
            <a:ext cx="915425" cy="915425"/>
          </a:xfrm>
          <a:prstGeom prst="rect">
            <a:avLst/>
          </a:prstGeom>
        </p:spPr>
      </p:pic>
      <p:pic>
        <p:nvPicPr>
          <p:cNvPr id="12" name="Picture 11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49" y="2808314"/>
            <a:ext cx="924483" cy="904120"/>
          </a:xfrm>
          <a:prstGeom prst="rect">
            <a:avLst/>
          </a:prstGeom>
        </p:spPr>
      </p:pic>
      <p:pic>
        <p:nvPicPr>
          <p:cNvPr id="24" name="Picture 23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68" y="2797009"/>
            <a:ext cx="909819" cy="909819"/>
          </a:xfrm>
          <a:prstGeom prst="rect">
            <a:avLst/>
          </a:prstGeom>
        </p:spPr>
      </p:pic>
      <p:pic>
        <p:nvPicPr>
          <p:cNvPr id="36" name="Picture 35" descr="DotNetNuk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45" y="2085225"/>
            <a:ext cx="2353143" cy="568000"/>
          </a:xfrm>
          <a:prstGeom prst="rect">
            <a:avLst/>
          </a:prstGeom>
        </p:spPr>
      </p:pic>
      <p:pic>
        <p:nvPicPr>
          <p:cNvPr id="39" name="Picture 38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83" y="2801805"/>
            <a:ext cx="910629" cy="910629"/>
          </a:xfrm>
          <a:prstGeom prst="rect">
            <a:avLst/>
          </a:prstGeom>
        </p:spPr>
      </p:pic>
      <p:pic>
        <p:nvPicPr>
          <p:cNvPr id="2" name="Picture 1" descr="goog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85" y="2808314"/>
            <a:ext cx="85039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938" y="1600200"/>
            <a:ext cx="5080000" cy="482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Dnn</a:t>
            </a:r>
            <a:r>
              <a:rPr lang="en-US" dirty="0" smtClean="0"/>
              <a:t> Corporate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Dnn</a:t>
            </a:r>
            <a:r>
              <a:rPr lang="en-US" dirty="0" smtClean="0">
                <a:solidFill>
                  <a:schemeClr val="tx1"/>
                </a:solidFill>
              </a:rPr>
              <a:t> In The News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/>
              <a:t> </a:t>
            </a:r>
            <a:r>
              <a:rPr lang="en-US" dirty="0" smtClean="0"/>
              <a:t>In The News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Post</a:t>
            </a:r>
            <a:endParaRPr lang="en-US" dirty="0"/>
          </a:p>
          <a:p>
            <a:pPr lvl="1"/>
            <a:r>
              <a:rPr lang="en-US" dirty="0"/>
              <a:t>6/21/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/>
              <a:t> Latest Press </a:t>
            </a:r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Nothing new since 5/5/2014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</a:t>
            </a:r>
            <a:r>
              <a:rPr lang="en-US" dirty="0"/>
              <a:t>Corporate Blog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08" y="1600200"/>
            <a:ext cx="1821484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749983"/>
          </a:xfrm>
        </p:spPr>
        <p:txBody>
          <a:bodyPr>
            <a:normAutofit/>
          </a:bodyPr>
          <a:lstStyle/>
          <a:p>
            <a:r>
              <a:rPr lang="en-US" dirty="0"/>
              <a:t>Smart Advice from </a:t>
            </a:r>
            <a:r>
              <a:rPr lang="en-US" dirty="0" err="1"/>
              <a:t>Salesforce’s</a:t>
            </a:r>
            <a:r>
              <a:rPr lang="en-US" dirty="0"/>
              <a:t> Content Marketing Manager on What You’re NOT Doing (and More) </a:t>
            </a:r>
          </a:p>
          <a:p>
            <a:pPr lvl="1"/>
            <a:r>
              <a:rPr lang="en-US" dirty="0"/>
              <a:t>Smart content marketing advice from Matt Wesson of </a:t>
            </a:r>
            <a:r>
              <a:rPr lang="en-US" dirty="0" err="1"/>
              <a:t>Salesforce</a:t>
            </a:r>
            <a:r>
              <a:rPr lang="en-US" dirty="0"/>
              <a:t>, covering content strategy, content measurement and more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Posted on 8/11/2014 by Dennis </a:t>
            </a:r>
            <a:r>
              <a:rPr lang="en-US" dirty="0" err="1"/>
              <a:t>Shiao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0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1766</Words>
  <Application>Microsoft Macintosh PowerPoint</Application>
  <PresentationFormat>On-screen Show (4:3)</PresentationFormat>
  <Paragraphs>296</Paragraphs>
  <Slides>41</Slides>
  <Notes>0</Notes>
  <HiddenSlides>18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Chicago Area DNN Users Group</vt:lpstr>
      <vt:lpstr>New nuke stuff</vt:lpstr>
      <vt:lpstr>Agenda</vt:lpstr>
      <vt:lpstr>How to get involved</vt:lpstr>
      <vt:lpstr>How to get involved</vt:lpstr>
      <vt:lpstr>Dnn Corporate</vt:lpstr>
      <vt:lpstr>Dnn In The News Articles</vt:lpstr>
      <vt:lpstr>Dnn Latest Press Releases</vt:lpstr>
      <vt:lpstr>Dnn Corporate Blog</vt:lpstr>
      <vt:lpstr>Dnn Corporate Blog</vt:lpstr>
      <vt:lpstr>Dnn Corporate Blog</vt:lpstr>
      <vt:lpstr>Dnn Corporate Blog</vt:lpstr>
      <vt:lpstr>Dnn Corporate Blog</vt:lpstr>
      <vt:lpstr>Dnn Webinar Events</vt:lpstr>
      <vt:lpstr>Release Updates</vt:lpstr>
      <vt:lpstr>Release Updates</vt:lpstr>
      <vt:lpstr>Release Updates</vt:lpstr>
      <vt:lpstr>Major Highlights</vt:lpstr>
      <vt:lpstr>Security Fixes</vt:lpstr>
      <vt:lpstr>Release Updates</vt:lpstr>
      <vt:lpstr>Major Highlights</vt:lpstr>
      <vt:lpstr>Security Fixes</vt:lpstr>
      <vt:lpstr>Community Members</vt:lpstr>
      <vt:lpstr>Community Members</vt:lpstr>
      <vt:lpstr>Module Updates</vt:lpstr>
      <vt:lpstr>DNN Modules - Overview</vt:lpstr>
      <vt:lpstr>DNN Blog</vt:lpstr>
      <vt:lpstr>Release Notes</vt:lpstr>
      <vt:lpstr>DNN Form and List</vt:lpstr>
      <vt:lpstr>Release Notes</vt:lpstr>
      <vt:lpstr>DNN Media</vt:lpstr>
      <vt:lpstr>Release Notes</vt:lpstr>
      <vt:lpstr>DNN Reports</vt:lpstr>
      <vt:lpstr>Release Notes</vt:lpstr>
      <vt:lpstr>DNN Wiki</vt:lpstr>
      <vt:lpstr>Release Notes</vt:lpstr>
      <vt:lpstr>CADUG Updates</vt:lpstr>
      <vt:lpstr>CADUG Website Hosting</vt:lpstr>
      <vt:lpstr>CADUG Website</vt:lpstr>
      <vt:lpstr>PowerPoint Presentation</vt:lpstr>
      <vt:lpstr>Wrap Up / 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Chicago Area DotNetNuke Users Group</dc:title>
  <dc:creator>James Nagy</dc:creator>
  <cp:lastModifiedBy>James Nagy</cp:lastModifiedBy>
  <cp:revision>173</cp:revision>
  <cp:lastPrinted>2014-01-23T19:17:00Z</cp:lastPrinted>
  <dcterms:created xsi:type="dcterms:W3CDTF">2010-11-17T23:45:39Z</dcterms:created>
  <dcterms:modified xsi:type="dcterms:W3CDTF">2014-08-14T00:11:28Z</dcterms:modified>
</cp:coreProperties>
</file>